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52" r:id="rId2"/>
    <p:sldId id="353" r:id="rId3"/>
    <p:sldId id="370" r:id="rId4"/>
    <p:sldId id="383" r:id="rId5"/>
    <p:sldId id="382" r:id="rId6"/>
    <p:sldId id="407" r:id="rId7"/>
    <p:sldId id="381" r:id="rId8"/>
    <p:sldId id="376" r:id="rId9"/>
    <p:sldId id="379" r:id="rId10"/>
    <p:sldId id="399" r:id="rId11"/>
    <p:sldId id="385" r:id="rId12"/>
    <p:sldId id="388" r:id="rId13"/>
    <p:sldId id="415" r:id="rId14"/>
    <p:sldId id="387" r:id="rId15"/>
    <p:sldId id="424" r:id="rId16"/>
    <p:sldId id="396" r:id="rId17"/>
    <p:sldId id="425" r:id="rId18"/>
    <p:sldId id="426" r:id="rId19"/>
    <p:sldId id="427" r:id="rId20"/>
    <p:sldId id="400" r:id="rId21"/>
    <p:sldId id="397" r:id="rId22"/>
    <p:sldId id="422" r:id="rId23"/>
    <p:sldId id="421" r:id="rId24"/>
    <p:sldId id="401" r:id="rId25"/>
    <p:sldId id="402" r:id="rId26"/>
    <p:sldId id="403" r:id="rId27"/>
    <p:sldId id="404" r:id="rId28"/>
    <p:sldId id="408" r:id="rId29"/>
    <p:sldId id="409" r:id="rId30"/>
    <p:sldId id="411" r:id="rId31"/>
    <p:sldId id="412" r:id="rId32"/>
    <p:sldId id="413" r:id="rId33"/>
    <p:sldId id="423" r:id="rId34"/>
    <p:sldId id="420" r:id="rId35"/>
    <p:sldId id="414" r:id="rId36"/>
    <p:sldId id="416" r:id="rId37"/>
    <p:sldId id="417" r:id="rId38"/>
    <p:sldId id="334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E228C"/>
    <a:srgbClr val="CC99FF"/>
    <a:srgbClr val="66FFFF"/>
    <a:srgbClr val="372957"/>
    <a:srgbClr val="390AE6"/>
    <a:srgbClr val="E95807"/>
    <a:srgbClr val="2A684C"/>
    <a:srgbClr val="2D134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71" autoAdjust="0"/>
  </p:normalViewPr>
  <p:slideViewPr>
    <p:cSldViewPr>
      <p:cViewPr>
        <p:scale>
          <a:sx n="77" d="100"/>
          <a:sy n="77" d="100"/>
        </p:scale>
        <p:origin x="-1458" y="-294"/>
      </p:cViewPr>
      <p:guideLst>
        <p:guide orient="horz" pos="720"/>
        <p:guide pos="4176"/>
      </p:guideLst>
    </p:cSldViewPr>
  </p:slideViewPr>
  <p:outlineViewPr>
    <p:cViewPr>
      <p:scale>
        <a:sx n="33" d="100"/>
        <a:sy n="33" d="100"/>
      </p:scale>
      <p:origin x="0" y="78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B55AC4-097A-4FD1-A30F-E3084388C13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9DF4F6-AF7C-49EF-A4C1-994A92D198CB}">
      <dgm:prSet phldrT="[Text]" custT="1"/>
      <dgm:spPr/>
      <dgm:t>
        <a:bodyPr/>
        <a:lstStyle/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I. GIỚI THIỆU CHUNG VỀ QUY CHẾ NIÊM YẾT CHỨNG KHOÁN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F835AB-A639-4171-A4E7-CDB7A8B2B112}" type="parTrans" cxnId="{B77FE06D-348D-4A2D-8FDA-7903A0BB1090}">
      <dgm:prSet/>
      <dgm:spPr/>
      <dgm:t>
        <a:bodyPr/>
        <a:lstStyle/>
        <a:p>
          <a:endParaRPr lang="en-US"/>
        </a:p>
      </dgm:t>
    </dgm:pt>
    <dgm:pt modelId="{8D99D571-8D32-436F-8B5B-267F27D18B0B}" type="sibTrans" cxnId="{B77FE06D-348D-4A2D-8FDA-7903A0BB1090}">
      <dgm:prSet/>
      <dgm:spPr/>
      <dgm:t>
        <a:bodyPr/>
        <a:lstStyle/>
        <a:p>
          <a:endParaRPr lang="en-US"/>
        </a:p>
      </dgm:t>
    </dgm:pt>
    <dgm:pt modelId="{86F3B280-C61A-42CC-B925-836A43BB2FA0}">
      <dgm:prSet phldrT="[Text]" custT="1"/>
      <dgm:spPr/>
      <dgm:t>
        <a:bodyPr/>
        <a:lstStyle/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II. NỘI DUNG QUY CHẾ NIÊM YẾT CHỨNG KHOÁN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D00C2-F2B1-489E-AA36-BDEF0D8C938C}" type="parTrans" cxnId="{F059647C-1B05-40FA-BB1E-EDA7D46DD125}">
      <dgm:prSet/>
      <dgm:spPr/>
      <dgm:t>
        <a:bodyPr/>
        <a:lstStyle/>
        <a:p>
          <a:endParaRPr lang="en-US"/>
        </a:p>
      </dgm:t>
    </dgm:pt>
    <dgm:pt modelId="{B8237A77-0B3A-4078-8ADB-50ECC24479C4}" type="sibTrans" cxnId="{F059647C-1B05-40FA-BB1E-EDA7D46DD125}">
      <dgm:prSet/>
      <dgm:spPr/>
      <dgm:t>
        <a:bodyPr/>
        <a:lstStyle/>
        <a:p>
          <a:endParaRPr lang="en-US"/>
        </a:p>
      </dgm:t>
    </dgm:pt>
    <dgm:pt modelId="{77BF6E7C-3980-44B1-ADE1-D936C03914D0}" type="pres">
      <dgm:prSet presAssocID="{1DB55AC4-097A-4FD1-A30F-E3084388C1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0DD8858-338B-4882-BA23-05EB718FED35}" type="pres">
      <dgm:prSet presAssocID="{1DB55AC4-097A-4FD1-A30F-E3084388C136}" presName="Name1" presStyleCnt="0"/>
      <dgm:spPr/>
      <dgm:t>
        <a:bodyPr/>
        <a:lstStyle/>
        <a:p>
          <a:endParaRPr lang="en-US"/>
        </a:p>
      </dgm:t>
    </dgm:pt>
    <dgm:pt modelId="{908902C2-DF86-4D94-BCBE-D63E0BB02F27}" type="pres">
      <dgm:prSet presAssocID="{1DB55AC4-097A-4FD1-A30F-E3084388C136}" presName="cycle" presStyleCnt="0"/>
      <dgm:spPr/>
      <dgm:t>
        <a:bodyPr/>
        <a:lstStyle/>
        <a:p>
          <a:endParaRPr lang="en-US"/>
        </a:p>
      </dgm:t>
    </dgm:pt>
    <dgm:pt modelId="{B324E2B6-636A-4C91-89C1-2FEC72111560}" type="pres">
      <dgm:prSet presAssocID="{1DB55AC4-097A-4FD1-A30F-E3084388C136}" presName="srcNode" presStyleLbl="node1" presStyleIdx="0" presStyleCnt="2"/>
      <dgm:spPr/>
      <dgm:t>
        <a:bodyPr/>
        <a:lstStyle/>
        <a:p>
          <a:endParaRPr lang="en-US"/>
        </a:p>
      </dgm:t>
    </dgm:pt>
    <dgm:pt modelId="{F6FF1B00-B0EA-4B27-A984-C0DA584178A0}" type="pres">
      <dgm:prSet presAssocID="{1DB55AC4-097A-4FD1-A30F-E3084388C136}" presName="conn" presStyleLbl="parChTrans1D2" presStyleIdx="0" presStyleCnt="1"/>
      <dgm:spPr/>
      <dgm:t>
        <a:bodyPr/>
        <a:lstStyle/>
        <a:p>
          <a:endParaRPr lang="en-US"/>
        </a:p>
      </dgm:t>
    </dgm:pt>
    <dgm:pt modelId="{E269D87B-EB2F-4A75-A110-F24164DEB8E8}" type="pres">
      <dgm:prSet presAssocID="{1DB55AC4-097A-4FD1-A30F-E3084388C136}" presName="extraNode" presStyleLbl="node1" presStyleIdx="0" presStyleCnt="2"/>
      <dgm:spPr/>
      <dgm:t>
        <a:bodyPr/>
        <a:lstStyle/>
        <a:p>
          <a:endParaRPr lang="en-US"/>
        </a:p>
      </dgm:t>
    </dgm:pt>
    <dgm:pt modelId="{9FEDEBC2-E000-4E79-B0A8-333592F95085}" type="pres">
      <dgm:prSet presAssocID="{1DB55AC4-097A-4FD1-A30F-E3084388C136}" presName="dstNode" presStyleLbl="node1" presStyleIdx="0" presStyleCnt="2"/>
      <dgm:spPr/>
      <dgm:t>
        <a:bodyPr/>
        <a:lstStyle/>
        <a:p>
          <a:endParaRPr lang="en-US"/>
        </a:p>
      </dgm:t>
    </dgm:pt>
    <dgm:pt modelId="{C1B0CE02-95F1-4606-AE1A-FF9A64343ED8}" type="pres">
      <dgm:prSet presAssocID="{0F9DF4F6-AF7C-49EF-A4C1-994A92D198C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53353-85B7-49DE-87FE-6C4A5730DE47}" type="pres">
      <dgm:prSet presAssocID="{0F9DF4F6-AF7C-49EF-A4C1-994A92D198CB}" presName="accent_1" presStyleCnt="0"/>
      <dgm:spPr/>
      <dgm:t>
        <a:bodyPr/>
        <a:lstStyle/>
        <a:p>
          <a:endParaRPr lang="en-US"/>
        </a:p>
      </dgm:t>
    </dgm:pt>
    <dgm:pt modelId="{7D9A5654-2217-48BB-BCD3-41C23888D52C}" type="pres">
      <dgm:prSet presAssocID="{0F9DF4F6-AF7C-49EF-A4C1-994A92D198CB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B5CA1BA3-4EC1-4BF1-8EA5-2BD20B8178D5}" type="pres">
      <dgm:prSet presAssocID="{86F3B280-C61A-42CC-B925-836A43BB2FA0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31322-5D99-4804-9C55-29D57AB73634}" type="pres">
      <dgm:prSet presAssocID="{86F3B280-C61A-42CC-B925-836A43BB2FA0}" presName="accent_2" presStyleCnt="0"/>
      <dgm:spPr/>
      <dgm:t>
        <a:bodyPr/>
        <a:lstStyle/>
        <a:p>
          <a:endParaRPr lang="en-US"/>
        </a:p>
      </dgm:t>
    </dgm:pt>
    <dgm:pt modelId="{708D45FC-7E9C-4160-B07E-C095583DA223}" type="pres">
      <dgm:prSet presAssocID="{86F3B280-C61A-42CC-B925-836A43BB2FA0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F059647C-1B05-40FA-BB1E-EDA7D46DD125}" srcId="{1DB55AC4-097A-4FD1-A30F-E3084388C136}" destId="{86F3B280-C61A-42CC-B925-836A43BB2FA0}" srcOrd="1" destOrd="0" parTransId="{09BD00C2-F2B1-489E-AA36-BDEF0D8C938C}" sibTransId="{B8237A77-0B3A-4078-8ADB-50ECC24479C4}"/>
    <dgm:cxn modelId="{72863C5F-70EF-429C-83C4-7B6DF346CDD3}" type="presOf" srcId="{0F9DF4F6-AF7C-49EF-A4C1-994A92D198CB}" destId="{C1B0CE02-95F1-4606-AE1A-FF9A64343ED8}" srcOrd="0" destOrd="0" presId="urn:microsoft.com/office/officeart/2008/layout/VerticalCurvedList"/>
    <dgm:cxn modelId="{B77FE06D-348D-4A2D-8FDA-7903A0BB1090}" srcId="{1DB55AC4-097A-4FD1-A30F-E3084388C136}" destId="{0F9DF4F6-AF7C-49EF-A4C1-994A92D198CB}" srcOrd="0" destOrd="0" parTransId="{7AF835AB-A639-4171-A4E7-CDB7A8B2B112}" sibTransId="{8D99D571-8D32-436F-8B5B-267F27D18B0B}"/>
    <dgm:cxn modelId="{ACDC67A5-8517-4146-A2DB-6A0EF078BED6}" type="presOf" srcId="{8D99D571-8D32-436F-8B5B-267F27D18B0B}" destId="{F6FF1B00-B0EA-4B27-A984-C0DA584178A0}" srcOrd="0" destOrd="0" presId="urn:microsoft.com/office/officeart/2008/layout/VerticalCurvedList"/>
    <dgm:cxn modelId="{B59319C2-5BC9-4221-8F66-CAEF7FCCB5E3}" type="presOf" srcId="{86F3B280-C61A-42CC-B925-836A43BB2FA0}" destId="{B5CA1BA3-4EC1-4BF1-8EA5-2BD20B8178D5}" srcOrd="0" destOrd="0" presId="urn:microsoft.com/office/officeart/2008/layout/VerticalCurvedList"/>
    <dgm:cxn modelId="{61235F59-1194-40AB-A07A-8F3F3E9DE61A}" type="presOf" srcId="{1DB55AC4-097A-4FD1-A30F-E3084388C136}" destId="{77BF6E7C-3980-44B1-ADE1-D936C03914D0}" srcOrd="0" destOrd="0" presId="urn:microsoft.com/office/officeart/2008/layout/VerticalCurvedList"/>
    <dgm:cxn modelId="{213BFCD1-D5BD-4741-8171-F1449FF59714}" type="presParOf" srcId="{77BF6E7C-3980-44B1-ADE1-D936C03914D0}" destId="{B0DD8858-338B-4882-BA23-05EB718FED35}" srcOrd="0" destOrd="0" presId="urn:microsoft.com/office/officeart/2008/layout/VerticalCurvedList"/>
    <dgm:cxn modelId="{043278A3-25E6-4371-B5FC-EAB605445FE1}" type="presParOf" srcId="{B0DD8858-338B-4882-BA23-05EB718FED35}" destId="{908902C2-DF86-4D94-BCBE-D63E0BB02F27}" srcOrd="0" destOrd="0" presId="urn:microsoft.com/office/officeart/2008/layout/VerticalCurvedList"/>
    <dgm:cxn modelId="{C9AD5E48-B1BC-400B-B1BB-18776F2E8266}" type="presParOf" srcId="{908902C2-DF86-4D94-BCBE-D63E0BB02F27}" destId="{B324E2B6-636A-4C91-89C1-2FEC72111560}" srcOrd="0" destOrd="0" presId="urn:microsoft.com/office/officeart/2008/layout/VerticalCurvedList"/>
    <dgm:cxn modelId="{C6192CB6-467E-424B-9BB8-75F4368F0B7F}" type="presParOf" srcId="{908902C2-DF86-4D94-BCBE-D63E0BB02F27}" destId="{F6FF1B00-B0EA-4B27-A984-C0DA584178A0}" srcOrd="1" destOrd="0" presId="urn:microsoft.com/office/officeart/2008/layout/VerticalCurvedList"/>
    <dgm:cxn modelId="{50DED22A-8EFD-46B6-9324-56E5E4BE7FB8}" type="presParOf" srcId="{908902C2-DF86-4D94-BCBE-D63E0BB02F27}" destId="{E269D87B-EB2F-4A75-A110-F24164DEB8E8}" srcOrd="2" destOrd="0" presId="urn:microsoft.com/office/officeart/2008/layout/VerticalCurvedList"/>
    <dgm:cxn modelId="{16833B95-7A7E-4FEF-9862-EBC0FCB539B5}" type="presParOf" srcId="{908902C2-DF86-4D94-BCBE-D63E0BB02F27}" destId="{9FEDEBC2-E000-4E79-B0A8-333592F95085}" srcOrd="3" destOrd="0" presId="urn:microsoft.com/office/officeart/2008/layout/VerticalCurvedList"/>
    <dgm:cxn modelId="{117A906F-0DBF-41B7-95C0-ABBAC3424678}" type="presParOf" srcId="{B0DD8858-338B-4882-BA23-05EB718FED35}" destId="{C1B0CE02-95F1-4606-AE1A-FF9A64343ED8}" srcOrd="1" destOrd="0" presId="urn:microsoft.com/office/officeart/2008/layout/VerticalCurvedList"/>
    <dgm:cxn modelId="{733A9416-004C-41E4-AC09-C88DDECED072}" type="presParOf" srcId="{B0DD8858-338B-4882-BA23-05EB718FED35}" destId="{1CF53353-85B7-49DE-87FE-6C4A5730DE47}" srcOrd="2" destOrd="0" presId="urn:microsoft.com/office/officeart/2008/layout/VerticalCurvedList"/>
    <dgm:cxn modelId="{A80D9B77-0D0A-482D-945E-100CA850C947}" type="presParOf" srcId="{1CF53353-85B7-49DE-87FE-6C4A5730DE47}" destId="{7D9A5654-2217-48BB-BCD3-41C23888D52C}" srcOrd="0" destOrd="0" presId="urn:microsoft.com/office/officeart/2008/layout/VerticalCurvedList"/>
    <dgm:cxn modelId="{F2264827-A6A4-4D83-9CB4-D163E43AC944}" type="presParOf" srcId="{B0DD8858-338B-4882-BA23-05EB718FED35}" destId="{B5CA1BA3-4EC1-4BF1-8EA5-2BD20B8178D5}" srcOrd="3" destOrd="0" presId="urn:microsoft.com/office/officeart/2008/layout/VerticalCurvedList"/>
    <dgm:cxn modelId="{F5FAA98A-7656-4022-86F5-D584923EE247}" type="presParOf" srcId="{B0DD8858-338B-4882-BA23-05EB718FED35}" destId="{61731322-5D99-4804-9C55-29D57AB73634}" srcOrd="4" destOrd="0" presId="urn:microsoft.com/office/officeart/2008/layout/VerticalCurvedList"/>
    <dgm:cxn modelId="{B1C87A52-C6B2-46C3-93AC-C141AFB94A80}" type="presParOf" srcId="{61731322-5D99-4804-9C55-29D57AB73634}" destId="{708D45FC-7E9C-4160-B07E-C095583DA2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55AC4-097A-4FD1-A30F-E3084388C13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6F3B280-C61A-42CC-B925-836A43BB2FA0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Đăng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ký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D00C2-F2B1-489E-AA36-BDEF0D8C938C}" type="parTrans" cxnId="{F059647C-1B05-40FA-BB1E-EDA7D46DD125}">
      <dgm:prSet/>
      <dgm:spPr/>
      <dgm:t>
        <a:bodyPr/>
        <a:lstStyle/>
        <a:p>
          <a:endParaRPr lang="en-US"/>
        </a:p>
      </dgm:t>
    </dgm:pt>
    <dgm:pt modelId="{B8237A77-0B3A-4078-8ADB-50ECC24479C4}" type="sibTrans" cxnId="{F059647C-1B05-40FA-BB1E-EDA7D46DD125}">
      <dgm:prSet/>
      <dgm:spPr/>
      <dgm:t>
        <a:bodyPr/>
        <a:lstStyle/>
        <a:p>
          <a:endParaRPr lang="en-US"/>
        </a:p>
      </dgm:t>
    </dgm:pt>
    <dgm:pt modelId="{DD6083A5-1F0D-4DCE-9647-8A854AE47C5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đăng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ký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AE9C7D-3B32-4F76-A022-8870A9AE9274}" type="parTrans" cxnId="{A431D485-C165-4F4A-AE2C-A6A657086F7D}">
      <dgm:prSet/>
      <dgm:spPr/>
      <dgm:t>
        <a:bodyPr/>
        <a:lstStyle/>
        <a:p>
          <a:endParaRPr lang="en-US"/>
        </a:p>
      </dgm:t>
    </dgm:pt>
    <dgm:pt modelId="{BAFA1A54-65EF-4768-A3F0-73D898B58B65}" type="sibTrans" cxnId="{A431D485-C165-4F4A-AE2C-A6A657086F7D}">
      <dgm:prSet/>
      <dgm:spPr/>
      <dgm:t>
        <a:bodyPr/>
        <a:lstStyle/>
        <a:p>
          <a:endParaRPr lang="en-US"/>
        </a:p>
      </dgm:t>
    </dgm:pt>
    <dgm:pt modelId="{1D4BC452-AFC4-4FC2-9BE3-64BF1A9FD862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Xử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vi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phạm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9D6E1-A2F1-4C90-AFB3-05894BF335E9}" type="parTrans" cxnId="{6957F15D-F601-4023-9026-890D0AB1DE98}">
      <dgm:prSet/>
      <dgm:spPr/>
      <dgm:t>
        <a:bodyPr/>
        <a:lstStyle/>
        <a:p>
          <a:endParaRPr lang="en-US"/>
        </a:p>
      </dgm:t>
    </dgm:pt>
    <dgm:pt modelId="{6581CA6B-619C-4588-99C7-0B19B2B4DCB8}" type="sibTrans" cxnId="{6957F15D-F601-4023-9026-890D0AB1DE98}">
      <dgm:prSet/>
      <dgm:spPr/>
      <dgm:t>
        <a:bodyPr/>
        <a:lstStyle/>
        <a:p>
          <a:endParaRPr lang="en-US"/>
        </a:p>
      </dgm:t>
    </dgm:pt>
    <dgm:pt modelId="{B2FDCC46-2B58-4BC4-9B6B-83A3533AFD3B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Hủy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khoán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16D6E1-9862-4981-86F0-136E2E9256DC}" type="parTrans" cxnId="{3F4FDFF5-12A9-4FA9-950C-1ED29976B002}">
      <dgm:prSet/>
      <dgm:spPr/>
      <dgm:t>
        <a:bodyPr/>
        <a:lstStyle/>
        <a:p>
          <a:endParaRPr lang="en-US"/>
        </a:p>
      </dgm:t>
    </dgm:pt>
    <dgm:pt modelId="{5DAC7868-909C-48C7-AC45-BFE9BEA996BB}" type="sibTrans" cxnId="{3F4FDFF5-12A9-4FA9-950C-1ED29976B002}">
      <dgm:prSet/>
      <dgm:spPr/>
      <dgm:t>
        <a:bodyPr/>
        <a:lstStyle/>
        <a:p>
          <a:endParaRPr lang="en-US"/>
        </a:p>
      </dgm:t>
    </dgm:pt>
    <dgm:pt modelId="{AD75A642-124E-40F7-9E99-18C73DD29901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vụ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tổ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99085D-B3D2-4E83-A2CA-589CCC6844D2}" type="parTrans" cxnId="{6CA2B23B-5039-4729-8DB0-5B47382B0492}">
      <dgm:prSet/>
      <dgm:spPr/>
      <dgm:t>
        <a:bodyPr/>
        <a:lstStyle/>
        <a:p>
          <a:endParaRPr lang="en-US"/>
        </a:p>
      </dgm:t>
    </dgm:pt>
    <dgm:pt modelId="{1ED16BD9-0DBB-4E51-B8D4-55B3DCD39D22}" type="sibTrans" cxnId="{6CA2B23B-5039-4729-8DB0-5B47382B0492}">
      <dgm:prSet/>
      <dgm:spPr/>
      <dgm:t>
        <a:bodyPr/>
        <a:lstStyle/>
        <a:p>
          <a:endParaRPr lang="en-US"/>
        </a:p>
      </dgm:t>
    </dgm:pt>
    <dgm:pt modelId="{77BF6E7C-3980-44B1-ADE1-D936C03914D0}" type="pres">
      <dgm:prSet presAssocID="{1DB55AC4-097A-4FD1-A30F-E3084388C1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0DD8858-338B-4882-BA23-05EB718FED35}" type="pres">
      <dgm:prSet presAssocID="{1DB55AC4-097A-4FD1-A30F-E3084388C136}" presName="Name1" presStyleCnt="0"/>
      <dgm:spPr/>
    </dgm:pt>
    <dgm:pt modelId="{908902C2-DF86-4D94-BCBE-D63E0BB02F27}" type="pres">
      <dgm:prSet presAssocID="{1DB55AC4-097A-4FD1-A30F-E3084388C136}" presName="cycle" presStyleCnt="0"/>
      <dgm:spPr/>
    </dgm:pt>
    <dgm:pt modelId="{B324E2B6-636A-4C91-89C1-2FEC72111560}" type="pres">
      <dgm:prSet presAssocID="{1DB55AC4-097A-4FD1-A30F-E3084388C136}" presName="srcNode" presStyleLbl="node1" presStyleIdx="0" presStyleCnt="5"/>
      <dgm:spPr/>
    </dgm:pt>
    <dgm:pt modelId="{F6FF1B00-B0EA-4B27-A984-C0DA584178A0}" type="pres">
      <dgm:prSet presAssocID="{1DB55AC4-097A-4FD1-A30F-E3084388C136}" presName="conn" presStyleLbl="parChTrans1D2" presStyleIdx="0" presStyleCnt="1"/>
      <dgm:spPr/>
      <dgm:t>
        <a:bodyPr/>
        <a:lstStyle/>
        <a:p>
          <a:endParaRPr lang="en-US"/>
        </a:p>
      </dgm:t>
    </dgm:pt>
    <dgm:pt modelId="{E269D87B-EB2F-4A75-A110-F24164DEB8E8}" type="pres">
      <dgm:prSet presAssocID="{1DB55AC4-097A-4FD1-A30F-E3084388C136}" presName="extraNode" presStyleLbl="node1" presStyleIdx="0" presStyleCnt="5"/>
      <dgm:spPr/>
    </dgm:pt>
    <dgm:pt modelId="{9FEDEBC2-E000-4E79-B0A8-333592F95085}" type="pres">
      <dgm:prSet presAssocID="{1DB55AC4-097A-4FD1-A30F-E3084388C136}" presName="dstNode" presStyleLbl="node1" presStyleIdx="0" presStyleCnt="5"/>
      <dgm:spPr/>
    </dgm:pt>
    <dgm:pt modelId="{AE824B55-08E1-4C0D-B791-0091C11E1F3F}" type="pres">
      <dgm:prSet presAssocID="{86F3B280-C61A-42CC-B925-836A43BB2FA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E187D-EA06-4737-8D77-31C5340DE5E3}" type="pres">
      <dgm:prSet presAssocID="{86F3B280-C61A-42CC-B925-836A43BB2FA0}" presName="accent_1" presStyleCnt="0"/>
      <dgm:spPr/>
    </dgm:pt>
    <dgm:pt modelId="{708D45FC-7E9C-4160-B07E-C095583DA223}" type="pres">
      <dgm:prSet presAssocID="{86F3B280-C61A-42CC-B925-836A43BB2FA0}" presName="accentRepeatNode" presStyleLbl="solidFgAcc1" presStyleIdx="0" presStyleCnt="5"/>
      <dgm:spPr/>
    </dgm:pt>
    <dgm:pt modelId="{897C4F61-3A55-4C8B-BDF1-763F2EBFF6A8}" type="pres">
      <dgm:prSet presAssocID="{DD6083A5-1F0D-4DCE-9647-8A854AE47C5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D4043-E54A-4629-9AFF-E37D50558AB2}" type="pres">
      <dgm:prSet presAssocID="{DD6083A5-1F0D-4DCE-9647-8A854AE47C57}" presName="accent_2" presStyleCnt="0"/>
      <dgm:spPr/>
    </dgm:pt>
    <dgm:pt modelId="{AB1A8381-25ED-4195-9E31-6C40227A8676}" type="pres">
      <dgm:prSet presAssocID="{DD6083A5-1F0D-4DCE-9647-8A854AE47C57}" presName="accentRepeatNode" presStyleLbl="solidFgAcc1" presStyleIdx="1" presStyleCnt="5"/>
      <dgm:spPr/>
    </dgm:pt>
    <dgm:pt modelId="{67C736DE-4B12-43B4-B4E9-9F3A19E1786E}" type="pres">
      <dgm:prSet presAssocID="{1D4BC452-AFC4-4FC2-9BE3-64BF1A9FD86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63ECC-783E-4462-95FD-44B48486B07D}" type="pres">
      <dgm:prSet presAssocID="{1D4BC452-AFC4-4FC2-9BE3-64BF1A9FD862}" presName="accent_3" presStyleCnt="0"/>
      <dgm:spPr/>
    </dgm:pt>
    <dgm:pt modelId="{54AAEFA2-B851-4D5A-9A2A-AB94FF20FC24}" type="pres">
      <dgm:prSet presAssocID="{1D4BC452-AFC4-4FC2-9BE3-64BF1A9FD862}" presName="accentRepeatNode" presStyleLbl="solidFgAcc1" presStyleIdx="2" presStyleCnt="5"/>
      <dgm:spPr/>
    </dgm:pt>
    <dgm:pt modelId="{0D65C9E7-09B9-4624-B7DD-D0697B3FE489}" type="pres">
      <dgm:prSet presAssocID="{B2FDCC46-2B58-4BC4-9B6B-83A3533AFD3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3CA36-B8B9-45F8-8D47-8F3FFCD5BFAA}" type="pres">
      <dgm:prSet presAssocID="{B2FDCC46-2B58-4BC4-9B6B-83A3533AFD3B}" presName="accent_4" presStyleCnt="0"/>
      <dgm:spPr/>
    </dgm:pt>
    <dgm:pt modelId="{BA9E0269-AAB1-4904-801D-091EF201D81F}" type="pres">
      <dgm:prSet presAssocID="{B2FDCC46-2B58-4BC4-9B6B-83A3533AFD3B}" presName="accentRepeatNode" presStyleLbl="solidFgAcc1" presStyleIdx="3" presStyleCnt="5"/>
      <dgm:spPr/>
    </dgm:pt>
    <dgm:pt modelId="{CB2B4C64-8815-4FD9-8FFC-CBA3FE7C2B76}" type="pres">
      <dgm:prSet presAssocID="{AD75A642-124E-40F7-9E99-18C73DD2990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1436B-D8DA-4FA7-AAB2-05CAE6044DB7}" type="pres">
      <dgm:prSet presAssocID="{AD75A642-124E-40F7-9E99-18C73DD29901}" presName="accent_5" presStyleCnt="0"/>
      <dgm:spPr/>
    </dgm:pt>
    <dgm:pt modelId="{4CC37458-F6FB-499F-95B0-1AC5F8EC9D68}" type="pres">
      <dgm:prSet presAssocID="{AD75A642-124E-40F7-9E99-18C73DD29901}" presName="accentRepeatNode" presStyleLbl="solidFgAcc1" presStyleIdx="4" presStyleCnt="5"/>
      <dgm:spPr/>
    </dgm:pt>
  </dgm:ptLst>
  <dgm:cxnLst>
    <dgm:cxn modelId="{6CA2B23B-5039-4729-8DB0-5B47382B0492}" srcId="{1DB55AC4-097A-4FD1-A30F-E3084388C136}" destId="{AD75A642-124E-40F7-9E99-18C73DD29901}" srcOrd="4" destOrd="0" parTransId="{9599085D-B3D2-4E83-A2CA-589CCC6844D2}" sibTransId="{1ED16BD9-0DBB-4E51-B8D4-55B3DCD39D22}"/>
    <dgm:cxn modelId="{F059647C-1B05-40FA-BB1E-EDA7D46DD125}" srcId="{1DB55AC4-097A-4FD1-A30F-E3084388C136}" destId="{86F3B280-C61A-42CC-B925-836A43BB2FA0}" srcOrd="0" destOrd="0" parTransId="{09BD00C2-F2B1-489E-AA36-BDEF0D8C938C}" sibTransId="{B8237A77-0B3A-4078-8ADB-50ECC24479C4}"/>
    <dgm:cxn modelId="{77C83952-C435-4CC3-82CD-3AB948A3E0E6}" type="presOf" srcId="{B8237A77-0B3A-4078-8ADB-50ECC24479C4}" destId="{F6FF1B00-B0EA-4B27-A984-C0DA584178A0}" srcOrd="0" destOrd="0" presId="urn:microsoft.com/office/officeart/2008/layout/VerticalCurvedList"/>
    <dgm:cxn modelId="{4D453B8F-9509-494C-B5AB-6640B03CCCE4}" type="presOf" srcId="{B2FDCC46-2B58-4BC4-9B6B-83A3533AFD3B}" destId="{0D65C9E7-09B9-4624-B7DD-D0697B3FE489}" srcOrd="0" destOrd="0" presId="urn:microsoft.com/office/officeart/2008/layout/VerticalCurvedList"/>
    <dgm:cxn modelId="{6957F15D-F601-4023-9026-890D0AB1DE98}" srcId="{1DB55AC4-097A-4FD1-A30F-E3084388C136}" destId="{1D4BC452-AFC4-4FC2-9BE3-64BF1A9FD862}" srcOrd="2" destOrd="0" parTransId="{5AC9D6E1-A2F1-4C90-AFB3-05894BF335E9}" sibTransId="{6581CA6B-619C-4588-99C7-0B19B2B4DCB8}"/>
    <dgm:cxn modelId="{CF324267-8D8B-44E7-B0C5-E8F94E83B6B5}" type="presOf" srcId="{1D4BC452-AFC4-4FC2-9BE3-64BF1A9FD862}" destId="{67C736DE-4B12-43B4-B4E9-9F3A19E1786E}" srcOrd="0" destOrd="0" presId="urn:microsoft.com/office/officeart/2008/layout/VerticalCurvedList"/>
    <dgm:cxn modelId="{A431D485-C165-4F4A-AE2C-A6A657086F7D}" srcId="{1DB55AC4-097A-4FD1-A30F-E3084388C136}" destId="{DD6083A5-1F0D-4DCE-9647-8A854AE47C57}" srcOrd="1" destOrd="0" parTransId="{55AE9C7D-3B32-4F76-A022-8870A9AE9274}" sibTransId="{BAFA1A54-65EF-4768-A3F0-73D898B58B65}"/>
    <dgm:cxn modelId="{590EE9ED-B70C-4A7B-91DE-CF1B2D87B3D4}" type="presOf" srcId="{1DB55AC4-097A-4FD1-A30F-E3084388C136}" destId="{77BF6E7C-3980-44B1-ADE1-D936C03914D0}" srcOrd="0" destOrd="0" presId="urn:microsoft.com/office/officeart/2008/layout/VerticalCurvedList"/>
    <dgm:cxn modelId="{5479A53A-68E6-4CCE-8AF2-2BCD5F55FCA7}" type="presOf" srcId="{86F3B280-C61A-42CC-B925-836A43BB2FA0}" destId="{AE824B55-08E1-4C0D-B791-0091C11E1F3F}" srcOrd="0" destOrd="0" presId="urn:microsoft.com/office/officeart/2008/layout/VerticalCurvedList"/>
    <dgm:cxn modelId="{3F4FDFF5-12A9-4FA9-950C-1ED29976B002}" srcId="{1DB55AC4-097A-4FD1-A30F-E3084388C136}" destId="{B2FDCC46-2B58-4BC4-9B6B-83A3533AFD3B}" srcOrd="3" destOrd="0" parTransId="{6B16D6E1-9862-4981-86F0-136E2E9256DC}" sibTransId="{5DAC7868-909C-48C7-AC45-BFE9BEA996BB}"/>
    <dgm:cxn modelId="{91D3095B-FD8D-47EA-AF50-0E20C98AB068}" type="presOf" srcId="{AD75A642-124E-40F7-9E99-18C73DD29901}" destId="{CB2B4C64-8815-4FD9-8FFC-CBA3FE7C2B76}" srcOrd="0" destOrd="0" presId="urn:microsoft.com/office/officeart/2008/layout/VerticalCurvedList"/>
    <dgm:cxn modelId="{6A4D1B5A-4A7A-4CB6-984E-40160CA3E470}" type="presOf" srcId="{DD6083A5-1F0D-4DCE-9647-8A854AE47C57}" destId="{897C4F61-3A55-4C8B-BDF1-763F2EBFF6A8}" srcOrd="0" destOrd="0" presId="urn:microsoft.com/office/officeart/2008/layout/VerticalCurvedList"/>
    <dgm:cxn modelId="{C17CC93E-98BD-4697-9AFB-E2CBA712A3E2}" type="presParOf" srcId="{77BF6E7C-3980-44B1-ADE1-D936C03914D0}" destId="{B0DD8858-338B-4882-BA23-05EB718FED35}" srcOrd="0" destOrd="0" presId="urn:microsoft.com/office/officeart/2008/layout/VerticalCurvedList"/>
    <dgm:cxn modelId="{059F0816-1BD7-40BD-9920-4378B2FEDB15}" type="presParOf" srcId="{B0DD8858-338B-4882-BA23-05EB718FED35}" destId="{908902C2-DF86-4D94-BCBE-D63E0BB02F27}" srcOrd="0" destOrd="0" presId="urn:microsoft.com/office/officeart/2008/layout/VerticalCurvedList"/>
    <dgm:cxn modelId="{95B4634A-3E09-49CC-AA6C-0BB3231FE504}" type="presParOf" srcId="{908902C2-DF86-4D94-BCBE-D63E0BB02F27}" destId="{B324E2B6-636A-4C91-89C1-2FEC72111560}" srcOrd="0" destOrd="0" presId="urn:microsoft.com/office/officeart/2008/layout/VerticalCurvedList"/>
    <dgm:cxn modelId="{50FF1466-228C-4E71-976B-FD2680512861}" type="presParOf" srcId="{908902C2-DF86-4D94-BCBE-D63E0BB02F27}" destId="{F6FF1B00-B0EA-4B27-A984-C0DA584178A0}" srcOrd="1" destOrd="0" presId="urn:microsoft.com/office/officeart/2008/layout/VerticalCurvedList"/>
    <dgm:cxn modelId="{7436BA31-4642-45CB-9EFE-44053CD7BA2B}" type="presParOf" srcId="{908902C2-DF86-4D94-BCBE-D63E0BB02F27}" destId="{E269D87B-EB2F-4A75-A110-F24164DEB8E8}" srcOrd="2" destOrd="0" presId="urn:microsoft.com/office/officeart/2008/layout/VerticalCurvedList"/>
    <dgm:cxn modelId="{1F55B0A2-5CAA-4710-A33E-99EBF88CC654}" type="presParOf" srcId="{908902C2-DF86-4D94-BCBE-D63E0BB02F27}" destId="{9FEDEBC2-E000-4E79-B0A8-333592F95085}" srcOrd="3" destOrd="0" presId="urn:microsoft.com/office/officeart/2008/layout/VerticalCurvedList"/>
    <dgm:cxn modelId="{21433BDF-0217-4E4E-A210-D89380B33347}" type="presParOf" srcId="{B0DD8858-338B-4882-BA23-05EB718FED35}" destId="{AE824B55-08E1-4C0D-B791-0091C11E1F3F}" srcOrd="1" destOrd="0" presId="urn:microsoft.com/office/officeart/2008/layout/VerticalCurvedList"/>
    <dgm:cxn modelId="{941DF790-B0DB-4302-BAC1-EAFB1842BD36}" type="presParOf" srcId="{B0DD8858-338B-4882-BA23-05EB718FED35}" destId="{F98E187D-EA06-4737-8D77-31C5340DE5E3}" srcOrd="2" destOrd="0" presId="urn:microsoft.com/office/officeart/2008/layout/VerticalCurvedList"/>
    <dgm:cxn modelId="{58E8B7E3-75E9-4143-8038-5827CBA441CD}" type="presParOf" srcId="{F98E187D-EA06-4737-8D77-31C5340DE5E3}" destId="{708D45FC-7E9C-4160-B07E-C095583DA223}" srcOrd="0" destOrd="0" presId="urn:microsoft.com/office/officeart/2008/layout/VerticalCurvedList"/>
    <dgm:cxn modelId="{1EEE8A9F-E4A8-45CA-A6C7-9B3677EDD741}" type="presParOf" srcId="{B0DD8858-338B-4882-BA23-05EB718FED35}" destId="{897C4F61-3A55-4C8B-BDF1-763F2EBFF6A8}" srcOrd="3" destOrd="0" presId="urn:microsoft.com/office/officeart/2008/layout/VerticalCurvedList"/>
    <dgm:cxn modelId="{16A15D59-C275-4534-AF7E-E1F674A32EC1}" type="presParOf" srcId="{B0DD8858-338B-4882-BA23-05EB718FED35}" destId="{EB8D4043-E54A-4629-9AFF-E37D50558AB2}" srcOrd="4" destOrd="0" presId="urn:microsoft.com/office/officeart/2008/layout/VerticalCurvedList"/>
    <dgm:cxn modelId="{64E76C27-795A-4266-8ED6-1111C51B6D53}" type="presParOf" srcId="{EB8D4043-E54A-4629-9AFF-E37D50558AB2}" destId="{AB1A8381-25ED-4195-9E31-6C40227A8676}" srcOrd="0" destOrd="0" presId="urn:microsoft.com/office/officeart/2008/layout/VerticalCurvedList"/>
    <dgm:cxn modelId="{725845A4-5903-4C5F-97BE-0FFB72ACD059}" type="presParOf" srcId="{B0DD8858-338B-4882-BA23-05EB718FED35}" destId="{67C736DE-4B12-43B4-B4E9-9F3A19E1786E}" srcOrd="5" destOrd="0" presId="urn:microsoft.com/office/officeart/2008/layout/VerticalCurvedList"/>
    <dgm:cxn modelId="{6CDDC4E0-D4C8-4CD8-BE2A-161E8739AF13}" type="presParOf" srcId="{B0DD8858-338B-4882-BA23-05EB718FED35}" destId="{F6C63ECC-783E-4462-95FD-44B48486B07D}" srcOrd="6" destOrd="0" presId="urn:microsoft.com/office/officeart/2008/layout/VerticalCurvedList"/>
    <dgm:cxn modelId="{08F17F2B-5055-403A-9C63-18B8CF27128E}" type="presParOf" srcId="{F6C63ECC-783E-4462-95FD-44B48486B07D}" destId="{54AAEFA2-B851-4D5A-9A2A-AB94FF20FC24}" srcOrd="0" destOrd="0" presId="urn:microsoft.com/office/officeart/2008/layout/VerticalCurvedList"/>
    <dgm:cxn modelId="{EFB6723E-ED52-420A-8F94-F286AE8F565D}" type="presParOf" srcId="{B0DD8858-338B-4882-BA23-05EB718FED35}" destId="{0D65C9E7-09B9-4624-B7DD-D0697B3FE489}" srcOrd="7" destOrd="0" presId="urn:microsoft.com/office/officeart/2008/layout/VerticalCurvedList"/>
    <dgm:cxn modelId="{F45B58C2-4AE4-41B9-ADB2-8777A860C809}" type="presParOf" srcId="{B0DD8858-338B-4882-BA23-05EB718FED35}" destId="{EC93CA36-B8B9-45F8-8D47-8F3FFCD5BFAA}" srcOrd="8" destOrd="0" presId="urn:microsoft.com/office/officeart/2008/layout/VerticalCurvedList"/>
    <dgm:cxn modelId="{77939899-34A3-4F35-9A44-E575DDFDC5B8}" type="presParOf" srcId="{EC93CA36-B8B9-45F8-8D47-8F3FFCD5BFAA}" destId="{BA9E0269-AAB1-4904-801D-091EF201D81F}" srcOrd="0" destOrd="0" presId="urn:microsoft.com/office/officeart/2008/layout/VerticalCurvedList"/>
    <dgm:cxn modelId="{2651E08F-A715-4334-B3A5-6CFD0703828C}" type="presParOf" srcId="{B0DD8858-338B-4882-BA23-05EB718FED35}" destId="{CB2B4C64-8815-4FD9-8FFC-CBA3FE7C2B76}" srcOrd="9" destOrd="0" presId="urn:microsoft.com/office/officeart/2008/layout/VerticalCurvedList"/>
    <dgm:cxn modelId="{14BA1B97-F98C-4C8F-A506-7428642A1A7A}" type="presParOf" srcId="{B0DD8858-338B-4882-BA23-05EB718FED35}" destId="{A091436B-D8DA-4FA7-AAB2-05CAE6044DB7}" srcOrd="10" destOrd="0" presId="urn:microsoft.com/office/officeart/2008/layout/VerticalCurvedList"/>
    <dgm:cxn modelId="{CEFE2AA1-E88A-498F-A291-D13E9607AD6E}" type="presParOf" srcId="{A091436B-D8DA-4FA7-AAB2-05CAE6044DB7}" destId="{4CC37458-F6FB-499F-95B0-1AC5F8EC9D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FF1B00-B0EA-4B27-A984-C0DA584178A0}">
      <dsp:nvSpPr>
        <dsp:cNvPr id="0" name=""/>
        <dsp:cNvSpPr/>
      </dsp:nvSpPr>
      <dsp:spPr>
        <a:xfrm>
          <a:off x="-5475182" y="-844755"/>
          <a:ext cx="6569486" cy="6569486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0CE02-95F1-4606-AE1A-FF9A64343ED8}">
      <dsp:nvSpPr>
        <dsp:cNvPr id="0" name=""/>
        <dsp:cNvSpPr/>
      </dsp:nvSpPr>
      <dsp:spPr>
        <a:xfrm>
          <a:off x="897061" y="697153"/>
          <a:ext cx="7459196" cy="13941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6576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I. GIỚI THIỆU CHUNG VỀ QUY CHẾ NIÊM YẾT CHỨNG KHOÁN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7061" y="697153"/>
        <a:ext cx="7459196" cy="1394111"/>
      </dsp:txXfrm>
    </dsp:sp>
    <dsp:sp modelId="{7D9A5654-2217-48BB-BCD3-41C23888D52C}">
      <dsp:nvSpPr>
        <dsp:cNvPr id="0" name=""/>
        <dsp:cNvSpPr/>
      </dsp:nvSpPr>
      <dsp:spPr>
        <a:xfrm>
          <a:off x="25741" y="522889"/>
          <a:ext cx="1742639" cy="17426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A1BA3-4EC1-4BF1-8EA5-2BD20B8178D5}">
      <dsp:nvSpPr>
        <dsp:cNvPr id="0" name=""/>
        <dsp:cNvSpPr/>
      </dsp:nvSpPr>
      <dsp:spPr>
        <a:xfrm>
          <a:off x="897061" y="2788710"/>
          <a:ext cx="7459196" cy="1394111"/>
        </a:xfrm>
        <a:prstGeom prst="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6576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II. NỘI DUNG QUY CHẾ NIÊM YẾT CHỨNG KHOÁN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7061" y="2788710"/>
        <a:ext cx="7459196" cy="1394111"/>
      </dsp:txXfrm>
    </dsp:sp>
    <dsp:sp modelId="{708D45FC-7E9C-4160-B07E-C095583DA223}">
      <dsp:nvSpPr>
        <dsp:cNvPr id="0" name=""/>
        <dsp:cNvSpPr/>
      </dsp:nvSpPr>
      <dsp:spPr>
        <a:xfrm>
          <a:off x="25741" y="2614446"/>
          <a:ext cx="1742639" cy="17426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FF1B00-B0EA-4B27-A984-C0DA584178A0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24B55-08E1-4C0D-B791-0091C11E1F3F}">
      <dsp:nvSpPr>
        <dsp:cNvPr id="0" name=""/>
        <dsp:cNvSpPr/>
      </dsp:nvSpPr>
      <dsp:spPr>
        <a:xfrm>
          <a:off x="452604" y="299941"/>
          <a:ext cx="7862575" cy="60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Đăng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ký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604" y="299941"/>
        <a:ext cx="7862575" cy="600267"/>
      </dsp:txXfrm>
    </dsp:sp>
    <dsp:sp modelId="{708D45FC-7E9C-4160-B07E-C095583DA223}">
      <dsp:nvSpPr>
        <dsp:cNvPr id="0" name=""/>
        <dsp:cNvSpPr/>
      </dsp:nvSpPr>
      <dsp:spPr>
        <a:xfrm>
          <a:off x="77437" y="22490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C4F61-3A55-4C8B-BDF1-763F2EBFF6A8}">
      <dsp:nvSpPr>
        <dsp:cNvPr id="0" name=""/>
        <dsp:cNvSpPr/>
      </dsp:nvSpPr>
      <dsp:spPr>
        <a:xfrm>
          <a:off x="882738" y="1200053"/>
          <a:ext cx="7432441" cy="60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đăng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ký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2738" y="1200053"/>
        <a:ext cx="7432441" cy="600267"/>
      </dsp:txXfrm>
    </dsp:sp>
    <dsp:sp modelId="{AB1A8381-25ED-4195-9E31-6C40227A8676}">
      <dsp:nvSpPr>
        <dsp:cNvPr id="0" name=""/>
        <dsp:cNvSpPr/>
      </dsp:nvSpPr>
      <dsp:spPr>
        <a:xfrm>
          <a:off x="507571" y="1125020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736DE-4B12-43B4-B4E9-9F3A19E1786E}">
      <dsp:nvSpPr>
        <dsp:cNvPr id="0" name=""/>
        <dsp:cNvSpPr/>
      </dsp:nvSpPr>
      <dsp:spPr>
        <a:xfrm>
          <a:off x="1014754" y="2100166"/>
          <a:ext cx="7300424" cy="60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Xử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vi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phạm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4754" y="2100166"/>
        <a:ext cx="7300424" cy="600267"/>
      </dsp:txXfrm>
    </dsp:sp>
    <dsp:sp modelId="{54AAEFA2-B851-4D5A-9A2A-AB94FF20FC24}">
      <dsp:nvSpPr>
        <dsp:cNvPr id="0" name=""/>
        <dsp:cNvSpPr/>
      </dsp:nvSpPr>
      <dsp:spPr>
        <a:xfrm>
          <a:off x="639587" y="2025133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5C9E7-09B9-4624-B7DD-D0697B3FE489}">
      <dsp:nvSpPr>
        <dsp:cNvPr id="0" name=""/>
        <dsp:cNvSpPr/>
      </dsp:nvSpPr>
      <dsp:spPr>
        <a:xfrm>
          <a:off x="882738" y="3000278"/>
          <a:ext cx="7432441" cy="6002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Hủy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khoán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2738" y="3000278"/>
        <a:ext cx="7432441" cy="600267"/>
      </dsp:txXfrm>
    </dsp:sp>
    <dsp:sp modelId="{BA9E0269-AAB1-4904-801D-091EF201D81F}">
      <dsp:nvSpPr>
        <dsp:cNvPr id="0" name=""/>
        <dsp:cNvSpPr/>
      </dsp:nvSpPr>
      <dsp:spPr>
        <a:xfrm>
          <a:off x="507571" y="2925245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B4C64-8815-4FD9-8FFC-CBA3FE7C2B76}">
      <dsp:nvSpPr>
        <dsp:cNvPr id="0" name=""/>
        <dsp:cNvSpPr/>
      </dsp:nvSpPr>
      <dsp:spPr>
        <a:xfrm>
          <a:off x="452604" y="3900391"/>
          <a:ext cx="7862575" cy="6002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vụ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tổ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niêm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yết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604" y="3900391"/>
        <a:ext cx="7862575" cy="600267"/>
      </dsp:txXfrm>
    </dsp:sp>
    <dsp:sp modelId="{4CC37458-F6FB-499F-95B0-1AC5F8EC9D68}">
      <dsp:nvSpPr>
        <dsp:cNvPr id="0" name=""/>
        <dsp:cNvSpPr/>
      </dsp:nvSpPr>
      <dsp:spPr>
        <a:xfrm>
          <a:off x="77437" y="382535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FF1AA1E-298F-4B4A-9884-2534ECFBE831}" type="datetimeFigureOut">
              <a:rPr lang="en-US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6E51DDB-BB53-46F5-B532-71E7FCD17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8327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44D8DA-28EE-4555-99D0-EC268D7D6CBA}" type="datetimeFigureOut">
              <a:rPr lang="en-US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25770-57FF-448D-AB7C-EEDF84D95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68076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25770-57FF-448D-AB7C-EEDF84D9554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954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gray">
          <a:xfrm>
            <a:off x="0" y="0"/>
            <a:ext cx="9144000" cy="2468563"/>
          </a:xfrm>
          <a:prstGeom prst="rect">
            <a:avLst/>
          </a:prstGeom>
          <a:solidFill>
            <a:srgbClr val="CC9900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CC9900"/>
              </a:solidFill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gray">
          <a:xfrm>
            <a:off x="0" y="2438400"/>
            <a:ext cx="9144000" cy="1752600"/>
          </a:xfrm>
          <a:prstGeom prst="rect">
            <a:avLst/>
          </a:prstGeom>
          <a:solidFill>
            <a:srgbClr val="372957"/>
          </a:soli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pic>
        <p:nvPicPr>
          <p:cNvPr id="6" name="Picture 18" descr="HOSE Logo w Name (WHITE PNG)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25" y="2713038"/>
            <a:ext cx="1006475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HOSE New Building (M-IMAGE)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65250" y="182563"/>
            <a:ext cx="4121150" cy="25606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80000"/>
              </a:srgbClr>
            </a:outerShdw>
          </a:effec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19400"/>
            <a:ext cx="7162800" cy="11430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09800" y="44958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3729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8300" y="6477000"/>
            <a:ext cx="2133600" cy="3079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effectLst/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84EE-F11D-4781-B4E9-85E4F7D50F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EE8F8-7F9B-4CFB-B7F7-81489CB873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D8AF8C5-E4F6-4DD5-BF81-B6FFD1EABF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9225"/>
            <a:ext cx="8382000" cy="4879975"/>
          </a:xfrm>
        </p:spPr>
        <p:txBody>
          <a:bodyPr/>
          <a:lstStyle>
            <a:lvl1pPr>
              <a:buClr>
                <a:srgbClr val="CC9900"/>
              </a:buClr>
              <a:buFont typeface="Calibri" pitchFamily="34" charset="0"/>
              <a:buChar char="●"/>
              <a:defRPr sz="2400">
                <a:solidFill>
                  <a:srgbClr val="3729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35000" indent="-285750">
              <a:buClr>
                <a:srgbClr val="CC9900"/>
              </a:buClr>
              <a:buFont typeface="Courier New" pitchFamily="49" charset="0"/>
              <a:buChar char="o"/>
              <a:defRPr sz="2000">
                <a:solidFill>
                  <a:srgbClr val="3729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60425" indent="-228600">
              <a:buClr>
                <a:srgbClr val="CC9900"/>
              </a:buClr>
              <a:buFont typeface="Courier New" pitchFamily="49" charset="0"/>
              <a:buChar char="o"/>
              <a:defRPr sz="1800">
                <a:solidFill>
                  <a:srgbClr val="3729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089025" indent="-228600">
              <a:buClr>
                <a:srgbClr val="CC9900"/>
              </a:buClr>
              <a:buFont typeface="Courier New" pitchFamily="49" charset="0"/>
              <a:buChar char="o"/>
              <a:defRPr sz="1600">
                <a:solidFill>
                  <a:srgbClr val="3729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317625" indent="-228600">
              <a:buClr>
                <a:srgbClr val="CC9900"/>
              </a:buClr>
              <a:buFont typeface="Courier New" pitchFamily="49" charset="0"/>
              <a:buChar char="o"/>
              <a:defRPr sz="1400">
                <a:solidFill>
                  <a:srgbClr val="3729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D259F0-4DFA-45C2-A8D7-923A9019AB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6718300" y="6537325"/>
            <a:ext cx="2133600" cy="3079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1200">
                <a:effectLst/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C0055-B805-4F10-B873-37DDE53680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8E6C-E683-449D-B976-AE30A45D7C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2A24E-8902-4C40-A5D1-95FD3A12B7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85AD1-5525-438C-A5A0-24A7C928AF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CA3E1-75DD-4A8F-AF06-B84C5BC292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4ED7A-56F5-4C3F-9FD7-85CB56CDFF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www.hsx.vn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8FD95-CB3F-4710-9C79-E2C3481E97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/>
          <p:cNvSpPr>
            <a:spLocks noChangeArrowheads="1"/>
          </p:cNvSpPr>
          <p:nvPr/>
        </p:nvSpPr>
        <p:spPr bwMode="gray">
          <a:xfrm>
            <a:off x="0" y="0"/>
            <a:ext cx="9144000" cy="822325"/>
          </a:xfrm>
          <a:prstGeom prst="rect">
            <a:avLst/>
          </a:prstGeom>
          <a:solidFill>
            <a:srgbClr val="372957"/>
          </a:soli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30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9225"/>
            <a:ext cx="83820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37325"/>
            <a:ext cx="152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Franklin Gothic Medium" pitchFamily="34" charset="0"/>
              </a:defRPr>
            </a:lvl1pPr>
          </a:lstStyle>
          <a:p>
            <a:fld id="{7E50008A-9080-422C-B091-7E1D267FB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1222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13" descr="HOSE Logo w Name (WHITE PNG)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152400"/>
            <a:ext cx="4270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</p:nvPr>
        </p:nvSpPr>
        <p:spPr bwMode="auto">
          <a:xfrm>
            <a:off x="6629400" y="6477000"/>
            <a:ext cx="2133600" cy="307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800" smtClean="0">
                <a:latin typeface="Cambria" pitchFamily="18" charset="0"/>
                <a:cs typeface="Arial" charset="0"/>
              </a:rPr>
              <a:t>www.hsx.vn</a:t>
            </a:r>
          </a:p>
        </p:txBody>
      </p:sp>
      <p:sp>
        <p:nvSpPr>
          <p:cNvPr id="16387" name="Title 7"/>
          <p:cNvSpPr>
            <a:spLocks noGrp="1"/>
          </p:cNvSpPr>
          <p:nvPr>
            <p:ph type="ctrTitle"/>
          </p:nvPr>
        </p:nvSpPr>
        <p:spPr>
          <a:xfrm>
            <a:off x="1676400" y="2819400"/>
            <a:ext cx="7162800" cy="1676400"/>
          </a:xfrm>
        </p:spPr>
        <p:txBody>
          <a:bodyPr/>
          <a:lstStyle/>
          <a:p>
            <a:r>
              <a:rPr lang="en-US" sz="2400" b="1" dirty="0" smtClean="0"/>
              <a:t>QUY CHẾ NIÊM YẾT</a:t>
            </a:r>
            <a:br>
              <a:rPr lang="en-US" sz="2400" b="1" dirty="0" smtClean="0"/>
            </a:br>
            <a:r>
              <a:rPr lang="en-US" sz="2400" b="1" dirty="0" smtClean="0"/>
              <a:t>TRÊN SGDCK TP.HỒ CHÍ MINH</a:t>
            </a:r>
          </a:p>
        </p:txBody>
      </p:sp>
      <p:sp>
        <p:nvSpPr>
          <p:cNvPr id="16388" name="Subtitle 8"/>
          <p:cNvSpPr>
            <a:spLocks noGrp="1"/>
          </p:cNvSpPr>
          <p:nvPr>
            <p:ph type="subTitle" idx="1"/>
          </p:nvPr>
        </p:nvSpPr>
        <p:spPr>
          <a:xfrm>
            <a:off x="381000" y="4572000"/>
            <a:ext cx="8382000" cy="1905000"/>
          </a:xfrm>
        </p:spPr>
        <p:txBody>
          <a:bodyPr/>
          <a:lstStyle/>
          <a:p>
            <a:pPr algn="ctr"/>
            <a:endParaRPr lang="en-US" sz="1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endParaRPr lang="en-US" sz="1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endParaRPr lang="en-US" sz="1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endParaRPr lang="en-US" sz="1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r>
              <a:rPr lang="en-US" sz="1800" b="1" dirty="0" smtClean="0">
                <a:solidFill>
                  <a:srgbClr val="0070C0"/>
                </a:solidFill>
                <a:latin typeface="Cambria" pitchFamily="18" charset="0"/>
              </a:rPr>
              <a:t>TP.HỒ CHÍ MINH - 2016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QUY CHẾ NIÊM YẾT CHỨNG KHOÁN TẠI HSX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1. ĐĂNG KÝ NIÊM YẾT 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0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/>
              <a:t>ĐĂNG KÝ NIÊM YẾT </a:t>
            </a:r>
            <a:br>
              <a:rPr lang="en-US" altLang="en-US" sz="2400" b="1" dirty="0"/>
            </a:br>
            <a:r>
              <a:rPr lang="en-US" altLang="en-US" sz="2400" b="1" dirty="0"/>
              <a:t>ĐIỀU KIỆN </a:t>
            </a:r>
            <a:r>
              <a:rPr lang="en-US" altLang="en-US" sz="2400" b="1" dirty="0" smtClean="0"/>
              <a:t>ĐĂNG KÝ NIÊM </a:t>
            </a:r>
            <a:r>
              <a:rPr lang="en-US" altLang="en-US" sz="2400" b="1" dirty="0"/>
              <a:t>YẾT CHỨNG KHOÁN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2577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53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58/2012/NĐ-CP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Khoản</a:t>
            </a:r>
            <a:r>
              <a:rPr lang="en-US" sz="2800" dirty="0"/>
              <a:t> 15 </a:t>
            </a:r>
            <a:r>
              <a:rPr lang="en-US" sz="2800" dirty="0" err="1"/>
              <a:t>Điều</a:t>
            </a:r>
            <a:r>
              <a:rPr lang="en-US" sz="2800" dirty="0"/>
              <a:t> 1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smtClean="0"/>
              <a:t>60/2015/NĐ-CP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cổ</a:t>
            </a:r>
            <a:r>
              <a:rPr lang="en-US" sz="2800" dirty="0" smtClean="0"/>
              <a:t> </a:t>
            </a:r>
            <a:r>
              <a:rPr lang="en-US" sz="2800" dirty="0" err="1" smtClean="0"/>
              <a:t>phiếu</a:t>
            </a:r>
            <a:r>
              <a:rPr lang="en-US" sz="2800" dirty="0" smtClean="0"/>
              <a:t>, </a:t>
            </a:r>
            <a:r>
              <a:rPr lang="en-US" sz="2800" dirty="0" err="1" smtClean="0"/>
              <a:t>trái</a:t>
            </a:r>
            <a:r>
              <a:rPr lang="en-US" sz="2800" dirty="0" smtClean="0"/>
              <a:t> </a:t>
            </a:r>
            <a:r>
              <a:rPr lang="en-US" sz="2800" dirty="0" err="1" smtClean="0"/>
              <a:t>phiếu</a:t>
            </a:r>
            <a:r>
              <a:rPr lang="en-US" sz="2800" dirty="0" smtClean="0"/>
              <a:t>, </a:t>
            </a:r>
            <a:r>
              <a:rPr lang="en-US" sz="2800" dirty="0" err="1" smtClean="0"/>
              <a:t>chứng</a:t>
            </a:r>
            <a:r>
              <a:rPr lang="en-US" sz="2800" dirty="0" smtClean="0"/>
              <a:t>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quỹ</a:t>
            </a:r>
            <a:r>
              <a:rPr lang="en-US" sz="2800" dirty="0" smtClean="0"/>
              <a:t>,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Vốn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lệ</a:t>
            </a:r>
            <a:endParaRPr lang="en-US" sz="2800" dirty="0" smtClean="0"/>
          </a:p>
          <a:p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tài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endParaRPr lang="en-US" sz="2800" dirty="0" smtClean="0"/>
          </a:p>
          <a:p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khoản</a:t>
            </a:r>
            <a:r>
              <a:rPr lang="en-US" sz="2800" dirty="0" smtClean="0"/>
              <a:t> </a:t>
            </a:r>
            <a:r>
              <a:rPr lang="en-US" sz="2800" dirty="0" err="1" smtClean="0"/>
              <a:t>nợ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ty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NNB, </a:t>
            </a:r>
            <a:r>
              <a:rPr lang="en-US" sz="2800" dirty="0" err="1" smtClean="0"/>
              <a:t>cổ</a:t>
            </a:r>
            <a:r>
              <a:rPr lang="en-US" sz="2800" dirty="0" smtClean="0"/>
              <a:t> </a:t>
            </a:r>
            <a:r>
              <a:rPr lang="en-US" sz="2800" dirty="0" err="1" smtClean="0"/>
              <a:t>đông</a:t>
            </a:r>
            <a:r>
              <a:rPr lang="en-US" sz="2800" dirty="0" smtClean="0"/>
              <a:t>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liên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NNB</a:t>
            </a:r>
          </a:p>
          <a:p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cấu</a:t>
            </a:r>
            <a:r>
              <a:rPr lang="en-US" sz="2800" dirty="0" smtClean="0"/>
              <a:t> </a:t>
            </a:r>
            <a:r>
              <a:rPr lang="en-US" sz="2800" dirty="0" err="1" smtClean="0"/>
              <a:t>cổ</a:t>
            </a:r>
            <a:r>
              <a:rPr lang="en-US" sz="2800" dirty="0" smtClean="0"/>
              <a:t> </a:t>
            </a:r>
            <a:r>
              <a:rPr lang="en-US" sz="2800" dirty="0" err="1" smtClean="0"/>
              <a:t>đông</a:t>
            </a:r>
            <a:endParaRPr lang="en-US" sz="2800" dirty="0" smtClean="0"/>
          </a:p>
          <a:p>
            <a:r>
              <a:rPr lang="en-US" sz="2800" dirty="0" smtClean="0"/>
              <a:t>Cam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nắm</a:t>
            </a:r>
            <a:r>
              <a:rPr lang="en-US" sz="2800" dirty="0" smtClean="0"/>
              <a:t> </a:t>
            </a:r>
            <a:r>
              <a:rPr lang="en-US" sz="2800" dirty="0" err="1" smtClean="0"/>
              <a:t>giữ</a:t>
            </a:r>
            <a:r>
              <a:rPr lang="en-US" sz="2800" dirty="0" smtClean="0"/>
              <a:t> </a:t>
            </a:r>
            <a:r>
              <a:rPr lang="en-US" sz="2800" dirty="0" err="1" smtClean="0"/>
              <a:t>chứng</a:t>
            </a:r>
            <a:r>
              <a:rPr lang="en-US" sz="2800" dirty="0" smtClean="0"/>
              <a:t> </a:t>
            </a:r>
            <a:r>
              <a:rPr lang="en-US" sz="2800" dirty="0" err="1" smtClean="0"/>
              <a:t>khoán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NNB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danh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đương</a:t>
            </a:r>
            <a:r>
              <a:rPr lang="en-US" sz="2800" dirty="0" smtClean="0"/>
              <a:t>, CĐL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liên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NNB</a:t>
            </a:r>
          </a:p>
          <a:p>
            <a:r>
              <a:rPr lang="en-US" sz="2800" dirty="0" err="1" smtClean="0"/>
              <a:t>Hồ</a:t>
            </a:r>
            <a:r>
              <a:rPr lang="en-US" sz="2800" dirty="0" smtClean="0"/>
              <a:t> </a:t>
            </a:r>
            <a:r>
              <a:rPr lang="en-US" sz="2800" dirty="0" err="1" smtClean="0"/>
              <a:t>sơ</a:t>
            </a:r>
            <a:r>
              <a:rPr lang="en-US" sz="2800" dirty="0" smtClean="0"/>
              <a:t> ĐKNY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30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/>
              <a:t>ĐĂNG KÝ NIÊM YẾT </a:t>
            </a:r>
            <a:br>
              <a:rPr lang="en-US" altLang="en-US" sz="2400" b="1" dirty="0"/>
            </a:br>
            <a:r>
              <a:rPr lang="en-US" altLang="en-US" sz="2400" b="1" dirty="0"/>
              <a:t>ĐIỀU KIỆN </a:t>
            </a:r>
            <a:r>
              <a:rPr lang="en-US" altLang="en-US" sz="2400" b="1" dirty="0" smtClean="0"/>
              <a:t>ĐĂNG KÝ NIÊM </a:t>
            </a:r>
            <a:r>
              <a:rPr lang="en-US" altLang="en-US" sz="2400" b="1" dirty="0"/>
              <a:t>YẾT CHỨNG KHOÁN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562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err="1" smtClean="0"/>
              <a:t>Một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số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lưu</a:t>
            </a:r>
            <a:r>
              <a:rPr lang="en-US" sz="2200" b="1" dirty="0" smtClean="0"/>
              <a:t> ý </a:t>
            </a:r>
            <a:r>
              <a:rPr lang="en-US" sz="2200" b="1" dirty="0" err="1" smtClean="0"/>
              <a:t>về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điều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kiện</a:t>
            </a:r>
            <a:r>
              <a:rPr lang="en-US" sz="2200" b="1" dirty="0" smtClean="0"/>
              <a:t> ĐKNY:</a:t>
            </a:r>
          </a:p>
          <a:p>
            <a:pPr algn="just"/>
            <a:r>
              <a:rPr lang="nl-NL" sz="2200" dirty="0" smtClean="0"/>
              <a:t>Các thông tin, số liệu trong hồ sơ, BCB liên quan đến BCTC phải căn cứ vào BCTC được kiểm toán</a:t>
            </a:r>
            <a:endParaRPr lang="en-US" sz="2200" dirty="0" smtClean="0"/>
          </a:p>
          <a:p>
            <a:pPr algn="just"/>
            <a:r>
              <a:rPr lang="nl-NL" sz="2200" dirty="0" smtClean="0"/>
              <a:t>ROE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tính</a:t>
            </a:r>
            <a:r>
              <a:rPr lang="en-US" sz="2200" dirty="0" smtClean="0"/>
              <a:t> </a:t>
            </a:r>
            <a:r>
              <a:rPr lang="en-US" sz="2200" dirty="0" err="1" smtClean="0"/>
              <a:t>căn</a:t>
            </a:r>
            <a:r>
              <a:rPr lang="en-US" sz="2200" dirty="0" smtClean="0"/>
              <a:t> </a:t>
            </a:r>
            <a:r>
              <a:rPr lang="en-US" sz="2200" dirty="0" err="1" smtClean="0"/>
              <a:t>cứ</a:t>
            </a:r>
            <a:r>
              <a:rPr lang="en-US" sz="2200" dirty="0" smtClean="0"/>
              <a:t> </a:t>
            </a:r>
            <a:r>
              <a:rPr lang="en-US" sz="2200" dirty="0" err="1" smtClean="0"/>
              <a:t>trên</a:t>
            </a:r>
            <a:r>
              <a:rPr lang="en-US" sz="2200" dirty="0" smtClean="0"/>
              <a:t> “</a:t>
            </a:r>
            <a:r>
              <a:rPr lang="en-US" sz="2200" i="1" dirty="0" err="1" smtClean="0"/>
              <a:t>vốn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chủ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sở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hữu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bình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quân</a:t>
            </a:r>
            <a:r>
              <a:rPr lang="en-US" sz="2200" dirty="0" smtClean="0"/>
              <a:t>” </a:t>
            </a:r>
            <a:r>
              <a:rPr lang="en-US" sz="2200" dirty="0" err="1" smtClean="0"/>
              <a:t>đầu</a:t>
            </a:r>
            <a:r>
              <a:rPr lang="en-US" sz="2200" dirty="0" smtClean="0"/>
              <a:t> </a:t>
            </a:r>
            <a:r>
              <a:rPr lang="en-US" sz="2200" dirty="0" err="1" smtClean="0"/>
              <a:t>kỳ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cuối</a:t>
            </a:r>
            <a:r>
              <a:rPr lang="en-US" sz="2200" dirty="0" smtClean="0"/>
              <a:t> </a:t>
            </a:r>
            <a:r>
              <a:rPr lang="en-US" sz="2200" dirty="0" err="1" smtClean="0"/>
              <a:t>kỳ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BCTC.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ty</a:t>
            </a:r>
            <a:r>
              <a:rPr lang="en-US" sz="2200" dirty="0" smtClean="0"/>
              <a:t>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chuyển</a:t>
            </a:r>
            <a:r>
              <a:rPr lang="en-US" sz="2200" dirty="0" smtClean="0"/>
              <a:t> </a:t>
            </a:r>
            <a:r>
              <a:rPr lang="en-US" sz="2200" dirty="0" err="1" smtClean="0"/>
              <a:t>đổi</a:t>
            </a:r>
            <a:r>
              <a:rPr lang="en-US" sz="2200" dirty="0" smtClean="0"/>
              <a:t> </a:t>
            </a:r>
            <a:r>
              <a:rPr lang="en-US" sz="2200" dirty="0" err="1" smtClean="0"/>
              <a:t>mô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</a:t>
            </a:r>
            <a:r>
              <a:rPr lang="en-US" sz="2200" dirty="0" err="1" smtClean="0"/>
              <a:t>hoạt</a:t>
            </a:r>
            <a:r>
              <a:rPr lang="en-US" sz="2200" dirty="0" smtClean="0"/>
              <a:t> </a:t>
            </a:r>
            <a:r>
              <a:rPr lang="en-US" sz="2200" dirty="0" err="1" smtClean="0"/>
              <a:t>động</a:t>
            </a:r>
            <a:r>
              <a:rPr lang="en-US" sz="2200" dirty="0" smtClean="0"/>
              <a:t> </a:t>
            </a:r>
            <a:r>
              <a:rPr lang="en-US" sz="2200" dirty="0" err="1" smtClean="0"/>
              <a:t>trong</a:t>
            </a:r>
            <a:r>
              <a:rPr lang="en-US" sz="2200" dirty="0" smtClean="0"/>
              <a:t> </a:t>
            </a:r>
            <a:r>
              <a:rPr lang="en-US" sz="2200" dirty="0" err="1" smtClean="0"/>
              <a:t>năm</a:t>
            </a:r>
            <a:r>
              <a:rPr lang="en-US" sz="2200" dirty="0" smtClean="0"/>
              <a:t> </a:t>
            </a:r>
            <a:r>
              <a:rPr lang="en-US" sz="2200" dirty="0" err="1" smtClean="0"/>
              <a:t>báo</a:t>
            </a:r>
            <a:r>
              <a:rPr lang="en-US" sz="2200" dirty="0" smtClean="0"/>
              <a:t> </a:t>
            </a:r>
            <a:r>
              <a:rPr lang="en-US" sz="2200" dirty="0" err="1" smtClean="0"/>
              <a:t>cáo</a:t>
            </a:r>
            <a:r>
              <a:rPr lang="en-US" sz="2200" dirty="0" smtClean="0"/>
              <a:t> </a:t>
            </a:r>
            <a:r>
              <a:rPr lang="en-US" sz="2200" dirty="0" err="1" smtClean="0"/>
              <a:t>thì</a:t>
            </a:r>
            <a:r>
              <a:rPr lang="en-US" sz="2200" dirty="0" smtClean="0"/>
              <a:t> LNST </a:t>
            </a:r>
            <a:r>
              <a:rPr lang="vi-VN" sz="2200" dirty="0" smtClean="0"/>
              <a:t>được tính trên tổng </a:t>
            </a:r>
            <a:r>
              <a:rPr lang="en-US" sz="2200" dirty="0" smtClean="0"/>
              <a:t>LNST</a:t>
            </a:r>
            <a:r>
              <a:rPr lang="vi-VN" sz="2200" dirty="0" smtClean="0"/>
              <a:t> các giai đoạn hoạt động trong năm, </a:t>
            </a:r>
            <a:r>
              <a:rPr lang="en-US" sz="2200" dirty="0" smtClean="0"/>
              <a:t>VCSH</a:t>
            </a:r>
            <a:r>
              <a:rPr lang="vi-VN" sz="2200" dirty="0" smtClean="0"/>
              <a:t> được tính bình quân </a:t>
            </a:r>
            <a:r>
              <a:rPr lang="en-US" sz="2200" dirty="0" smtClean="0"/>
              <a:t>VCSH </a:t>
            </a:r>
            <a:r>
              <a:rPr lang="vi-VN" sz="2200" dirty="0" smtClean="0"/>
              <a:t>đầu kỳ, cuối kỳ của các giai đoạn hoạt động</a:t>
            </a:r>
            <a:endParaRPr lang="en-US" sz="2200" dirty="0" smtClean="0"/>
          </a:p>
          <a:p>
            <a:pPr algn="just"/>
            <a:r>
              <a:rPr lang="en-US" sz="2200" dirty="0"/>
              <a:t>Ý </a:t>
            </a:r>
            <a:r>
              <a:rPr lang="en-US" sz="2200" dirty="0" err="1"/>
              <a:t>kiến</a:t>
            </a:r>
            <a:r>
              <a:rPr lang="en-US" sz="2200" dirty="0"/>
              <a:t> </a:t>
            </a:r>
            <a:r>
              <a:rPr lang="en-US" sz="2200" dirty="0" err="1"/>
              <a:t>kiểm</a:t>
            </a:r>
            <a:r>
              <a:rPr lang="en-US" sz="2200" dirty="0"/>
              <a:t> </a:t>
            </a:r>
            <a:r>
              <a:rPr lang="en-US" sz="2200" dirty="0" err="1"/>
              <a:t>toán</a:t>
            </a:r>
            <a:r>
              <a:rPr lang="en-US" sz="2200" dirty="0"/>
              <a:t> </a:t>
            </a:r>
            <a:r>
              <a:rPr lang="en-US" sz="2200" dirty="0" err="1"/>
              <a:t>đối</a:t>
            </a:r>
            <a:r>
              <a:rPr lang="en-US" sz="2200" dirty="0"/>
              <a:t> </a:t>
            </a:r>
            <a:r>
              <a:rPr lang="en-US" sz="2200" dirty="0" err="1"/>
              <a:t>với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smtClean="0"/>
              <a:t>BCTC </a:t>
            </a:r>
            <a:r>
              <a:rPr lang="en-US" sz="2200" dirty="0" err="1" smtClean="0"/>
              <a:t>phải</a:t>
            </a:r>
            <a:r>
              <a:rPr lang="en-US" sz="2200" dirty="0" smtClean="0"/>
              <a:t> </a:t>
            </a:r>
            <a:r>
              <a:rPr lang="en-US" sz="2200" dirty="0" err="1"/>
              <a:t>thể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chấp</a:t>
            </a:r>
            <a:r>
              <a:rPr lang="en-US" sz="2200" dirty="0"/>
              <a:t> </a:t>
            </a:r>
            <a:r>
              <a:rPr lang="en-US" sz="2200" dirty="0" err="1"/>
              <a:t>nhận</a:t>
            </a:r>
            <a:r>
              <a:rPr lang="en-US" sz="2200" dirty="0"/>
              <a:t> </a:t>
            </a:r>
            <a:r>
              <a:rPr lang="en-US" sz="2200" dirty="0" err="1"/>
              <a:t>toàn</a:t>
            </a:r>
            <a:r>
              <a:rPr lang="en-US" sz="2200" dirty="0"/>
              <a:t> </a:t>
            </a:r>
            <a:r>
              <a:rPr lang="en-US" sz="2200" dirty="0" err="1"/>
              <a:t>bộ</a:t>
            </a:r>
            <a:r>
              <a:rPr lang="en-US" sz="2200" dirty="0"/>
              <a:t>. </a:t>
            </a:r>
            <a:r>
              <a:rPr lang="en-US" sz="2200" dirty="0" err="1"/>
              <a:t>Trường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ý </a:t>
            </a:r>
            <a:r>
              <a:rPr lang="en-US" sz="2200" dirty="0" err="1"/>
              <a:t>kiến</a:t>
            </a:r>
            <a:r>
              <a:rPr lang="en-US" sz="2200" dirty="0"/>
              <a:t> </a:t>
            </a:r>
            <a:r>
              <a:rPr lang="en-US" sz="2200" dirty="0" err="1"/>
              <a:t>kiểm</a:t>
            </a:r>
            <a:r>
              <a:rPr lang="en-US" sz="2200" dirty="0"/>
              <a:t> </a:t>
            </a:r>
            <a:r>
              <a:rPr lang="en-US" sz="2200" dirty="0" err="1"/>
              <a:t>toán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chấp</a:t>
            </a:r>
            <a:r>
              <a:rPr lang="en-US" sz="2200" dirty="0"/>
              <a:t> </a:t>
            </a:r>
            <a:r>
              <a:rPr lang="en-US" sz="2200" dirty="0" err="1"/>
              <a:t>nhận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ngoại</a:t>
            </a:r>
            <a:r>
              <a:rPr lang="en-US" sz="2200" dirty="0"/>
              <a:t> </a:t>
            </a:r>
            <a:r>
              <a:rPr lang="en-US" sz="2200" dirty="0" err="1"/>
              <a:t>trừ</a:t>
            </a:r>
            <a:r>
              <a:rPr lang="en-US" sz="2200" dirty="0"/>
              <a:t> </a:t>
            </a:r>
            <a:r>
              <a:rPr lang="en-US" sz="2200" dirty="0" err="1"/>
              <a:t>thì</a:t>
            </a:r>
            <a:r>
              <a:rPr lang="en-US" sz="2200" dirty="0"/>
              <a:t> </a:t>
            </a:r>
            <a:r>
              <a:rPr lang="en-US" sz="2200" dirty="0" err="1"/>
              <a:t>khoản</a:t>
            </a:r>
            <a:r>
              <a:rPr lang="en-US" sz="2200" dirty="0"/>
              <a:t> </a:t>
            </a:r>
            <a:r>
              <a:rPr lang="en-US" sz="2200" dirty="0" err="1"/>
              <a:t>ngoại</a:t>
            </a:r>
            <a:r>
              <a:rPr lang="en-US" sz="2200" dirty="0"/>
              <a:t> </a:t>
            </a:r>
            <a:r>
              <a:rPr lang="en-US" sz="2200" dirty="0" err="1"/>
              <a:t>trừ</a:t>
            </a:r>
            <a:r>
              <a:rPr lang="en-US" sz="2200" dirty="0"/>
              <a:t>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phải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khoản</a:t>
            </a:r>
            <a:r>
              <a:rPr lang="en-US" sz="2200" dirty="0"/>
              <a:t> </a:t>
            </a:r>
            <a:r>
              <a:rPr lang="en-US" sz="2200" dirty="0" err="1"/>
              <a:t>ngoại</a:t>
            </a:r>
            <a:r>
              <a:rPr lang="en-US" sz="2200" dirty="0"/>
              <a:t> </a:t>
            </a:r>
            <a:r>
              <a:rPr lang="en-US" sz="2200" dirty="0" err="1"/>
              <a:t>trừ</a:t>
            </a:r>
            <a:r>
              <a:rPr lang="en-US" sz="2200" dirty="0"/>
              <a:t> </a:t>
            </a:r>
            <a:r>
              <a:rPr lang="en-US" sz="2200" dirty="0" err="1"/>
              <a:t>liên</a:t>
            </a:r>
            <a:r>
              <a:rPr lang="en-US" sz="2200" dirty="0"/>
              <a:t> </a:t>
            </a:r>
            <a:r>
              <a:rPr lang="en-US" sz="2200" dirty="0" err="1"/>
              <a:t>quan</a:t>
            </a:r>
            <a:r>
              <a:rPr lang="en-US" sz="2200" dirty="0"/>
              <a:t> </a:t>
            </a:r>
            <a:r>
              <a:rPr lang="en-US" sz="2200" dirty="0" err="1"/>
              <a:t>đến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khoản</a:t>
            </a:r>
            <a:r>
              <a:rPr lang="en-US" sz="2200" dirty="0"/>
              <a:t> </a:t>
            </a:r>
            <a:r>
              <a:rPr lang="en-US" sz="2200" dirty="0" err="1"/>
              <a:t>mục</a:t>
            </a:r>
            <a:r>
              <a:rPr lang="en-US" sz="2200" dirty="0"/>
              <a:t>: </a:t>
            </a:r>
            <a:r>
              <a:rPr lang="en-US" sz="2200" dirty="0" err="1"/>
              <a:t>vốn</a:t>
            </a:r>
            <a:r>
              <a:rPr lang="en-US" sz="2200" dirty="0"/>
              <a:t> </a:t>
            </a:r>
            <a:r>
              <a:rPr lang="en-US" sz="2200" dirty="0" err="1"/>
              <a:t>chủ</a:t>
            </a:r>
            <a:r>
              <a:rPr lang="en-US" sz="2200" dirty="0"/>
              <a:t> </a:t>
            </a:r>
            <a:r>
              <a:rPr lang="en-US" sz="2200" dirty="0" err="1"/>
              <a:t>sở</a:t>
            </a:r>
            <a:r>
              <a:rPr lang="en-US" sz="2200" dirty="0"/>
              <a:t> </a:t>
            </a:r>
            <a:r>
              <a:rPr lang="en-US" sz="2200" dirty="0" err="1"/>
              <a:t>hữu</a:t>
            </a:r>
            <a:r>
              <a:rPr lang="en-US" sz="2200" dirty="0"/>
              <a:t>, </a:t>
            </a:r>
            <a:r>
              <a:rPr lang="en-US" sz="2200" dirty="0" err="1"/>
              <a:t>vốn</a:t>
            </a:r>
            <a:r>
              <a:rPr lang="en-US" sz="2200" dirty="0"/>
              <a:t> </a:t>
            </a:r>
            <a:r>
              <a:rPr lang="en-US" sz="2200" dirty="0" err="1"/>
              <a:t>điều</a:t>
            </a:r>
            <a:r>
              <a:rPr lang="en-US" sz="2200" dirty="0"/>
              <a:t> </a:t>
            </a:r>
            <a:r>
              <a:rPr lang="en-US" sz="2200" dirty="0" err="1"/>
              <a:t>lệ</a:t>
            </a:r>
            <a:r>
              <a:rPr lang="en-US" sz="2200" dirty="0"/>
              <a:t> </a:t>
            </a:r>
            <a:r>
              <a:rPr lang="en-US" sz="2200" dirty="0" err="1"/>
              <a:t>đã</a:t>
            </a:r>
            <a:r>
              <a:rPr lang="en-US" sz="2200" dirty="0"/>
              <a:t> </a:t>
            </a:r>
            <a:r>
              <a:rPr lang="en-US" sz="2200" dirty="0" err="1"/>
              <a:t>góp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khoản</a:t>
            </a:r>
            <a:r>
              <a:rPr lang="en-US" sz="2200" dirty="0"/>
              <a:t> </a:t>
            </a:r>
            <a:r>
              <a:rPr lang="en-US" sz="2200" dirty="0" err="1"/>
              <a:t>mục</a:t>
            </a:r>
            <a:r>
              <a:rPr lang="en-US" sz="2200" dirty="0"/>
              <a:t> </a:t>
            </a:r>
            <a:r>
              <a:rPr lang="en-US" sz="2200" dirty="0" err="1"/>
              <a:t>trọng</a:t>
            </a:r>
            <a:r>
              <a:rPr lang="en-US" sz="2200" dirty="0"/>
              <a:t> </a:t>
            </a:r>
            <a:r>
              <a:rPr lang="en-US" sz="2200" dirty="0" err="1"/>
              <a:t>yếu</a:t>
            </a:r>
            <a:r>
              <a:rPr lang="en-US" sz="2200" dirty="0"/>
              <a:t> </a:t>
            </a:r>
            <a:r>
              <a:rPr lang="en-US" sz="2200" dirty="0" err="1"/>
              <a:t>khác</a:t>
            </a:r>
            <a:r>
              <a:rPr lang="en-US" sz="2200" dirty="0"/>
              <a:t> </a:t>
            </a:r>
            <a:r>
              <a:rPr lang="en-US" sz="2200" dirty="0" err="1"/>
              <a:t>như</a:t>
            </a:r>
            <a:r>
              <a:rPr lang="en-US" sz="2200" dirty="0"/>
              <a:t>: </a:t>
            </a:r>
            <a:r>
              <a:rPr lang="en-US" sz="2200" dirty="0" err="1"/>
              <a:t>tiền</a:t>
            </a:r>
            <a:r>
              <a:rPr lang="en-US" sz="2200" dirty="0"/>
              <a:t> </a:t>
            </a:r>
            <a:r>
              <a:rPr lang="en-US" sz="2200" dirty="0" err="1"/>
              <a:t>mặt</a:t>
            </a:r>
            <a:r>
              <a:rPr lang="en-US" sz="2200" dirty="0"/>
              <a:t>, </a:t>
            </a:r>
            <a:r>
              <a:rPr lang="en-US" sz="2200" dirty="0" err="1"/>
              <a:t>hàng</a:t>
            </a:r>
            <a:r>
              <a:rPr lang="en-US" sz="2200" dirty="0"/>
              <a:t> </a:t>
            </a:r>
            <a:r>
              <a:rPr lang="en-US" sz="2200" dirty="0" err="1"/>
              <a:t>tồn</a:t>
            </a:r>
            <a:r>
              <a:rPr lang="en-US" sz="2200" dirty="0"/>
              <a:t> </a:t>
            </a:r>
            <a:r>
              <a:rPr lang="en-US" sz="2200" dirty="0" err="1"/>
              <a:t>kho</a:t>
            </a:r>
            <a:r>
              <a:rPr lang="en-US" sz="2200" dirty="0"/>
              <a:t>, </a:t>
            </a:r>
            <a:r>
              <a:rPr lang="en-US" sz="2200" dirty="0" err="1"/>
              <a:t>tài</a:t>
            </a:r>
            <a:r>
              <a:rPr lang="en-US" sz="2200" dirty="0"/>
              <a:t> </a:t>
            </a:r>
            <a:r>
              <a:rPr lang="en-US" sz="2200" dirty="0" err="1"/>
              <a:t>sản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định</a:t>
            </a:r>
            <a:r>
              <a:rPr lang="en-US" sz="2200" dirty="0"/>
              <a:t>,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khoản</a:t>
            </a:r>
            <a:r>
              <a:rPr lang="en-US" sz="2200" dirty="0"/>
              <a:t> </a:t>
            </a:r>
            <a:r>
              <a:rPr lang="en-US" sz="2200" dirty="0" err="1"/>
              <a:t>phải</a:t>
            </a:r>
            <a:r>
              <a:rPr lang="en-US" sz="2200" dirty="0"/>
              <a:t> </a:t>
            </a:r>
            <a:r>
              <a:rPr lang="en-US" sz="2200" dirty="0" err="1"/>
              <a:t>thu</a:t>
            </a:r>
            <a:r>
              <a:rPr lang="en-US" sz="2200" dirty="0"/>
              <a:t>, </a:t>
            </a:r>
            <a:r>
              <a:rPr lang="en-US" sz="2200" dirty="0" err="1"/>
              <a:t>nợ</a:t>
            </a:r>
            <a:r>
              <a:rPr lang="en-US" sz="2200" dirty="0"/>
              <a:t> </a:t>
            </a:r>
            <a:r>
              <a:rPr lang="en-US" sz="2200" dirty="0" err="1"/>
              <a:t>phải</a:t>
            </a:r>
            <a:r>
              <a:rPr lang="en-US" sz="2200" dirty="0"/>
              <a:t> </a:t>
            </a:r>
            <a:r>
              <a:rPr lang="en-US" sz="2200" dirty="0" err="1"/>
              <a:t>trả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khoản</a:t>
            </a:r>
            <a:r>
              <a:rPr lang="en-US" sz="2200" dirty="0"/>
              <a:t> </a:t>
            </a:r>
            <a:r>
              <a:rPr lang="en-US" sz="2200" dirty="0" err="1"/>
              <a:t>ngoại</a:t>
            </a:r>
            <a:r>
              <a:rPr lang="en-US" sz="2200" dirty="0"/>
              <a:t> </a:t>
            </a:r>
            <a:r>
              <a:rPr lang="en-US" sz="2200" dirty="0" err="1"/>
              <a:t>trừ</a:t>
            </a:r>
            <a:r>
              <a:rPr lang="en-US" sz="2200" dirty="0"/>
              <a:t> do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nhất</a:t>
            </a:r>
            <a:r>
              <a:rPr lang="en-US" sz="2200" dirty="0"/>
              <a:t> </a:t>
            </a:r>
            <a:r>
              <a:rPr lang="en-US" sz="2200" dirty="0" err="1"/>
              <a:t>công</a:t>
            </a:r>
            <a:r>
              <a:rPr lang="en-US" sz="2200" dirty="0"/>
              <a:t> </a:t>
            </a:r>
            <a:r>
              <a:rPr lang="en-US" sz="2200" dirty="0" err="1"/>
              <a:t>ty</a:t>
            </a:r>
            <a:r>
              <a:rPr lang="en-US" sz="2200" dirty="0"/>
              <a:t> con</a:t>
            </a: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94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/>
              <a:t>ĐĂNG KÝ NIÊM YẾT </a:t>
            </a:r>
            <a:br>
              <a:rPr lang="en-US" altLang="en-US" sz="2400" b="1" dirty="0"/>
            </a:br>
            <a:r>
              <a:rPr lang="en-US" altLang="en-US" sz="2400" b="1" dirty="0"/>
              <a:t>ĐIỀU KIỆN </a:t>
            </a:r>
            <a:r>
              <a:rPr lang="en-US" altLang="en-US" sz="2400" b="1" dirty="0" smtClean="0"/>
              <a:t>ĐĂNG KÝ NIÊM </a:t>
            </a:r>
            <a:r>
              <a:rPr lang="en-US" altLang="en-US" sz="2400" b="1" dirty="0"/>
              <a:t>YẾT CHỨNG KHOÁN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562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err="1" smtClean="0"/>
              <a:t>Một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số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lưu</a:t>
            </a:r>
            <a:r>
              <a:rPr lang="en-US" sz="2200" b="1" dirty="0" smtClean="0"/>
              <a:t> ý </a:t>
            </a:r>
            <a:r>
              <a:rPr lang="en-US" sz="2200" b="1" dirty="0" err="1" smtClean="0"/>
              <a:t>về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điều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kiện</a:t>
            </a:r>
            <a:r>
              <a:rPr lang="en-US" sz="2200" b="1" dirty="0" smtClean="0"/>
              <a:t> ĐKNY:</a:t>
            </a:r>
          </a:p>
          <a:p>
            <a:pPr algn="just"/>
            <a:r>
              <a:rPr lang="en-US" sz="2200" dirty="0"/>
              <a:t>N</a:t>
            </a:r>
            <a:r>
              <a:rPr lang="vi-VN" sz="2200" dirty="0"/>
              <a:t>ăm đăng ký niêm yết: Là năm nộp</a:t>
            </a:r>
            <a:r>
              <a:rPr lang="en-US" sz="2200" dirty="0"/>
              <a:t> </a:t>
            </a:r>
            <a:r>
              <a:rPr lang="en-US" sz="2200" dirty="0" err="1"/>
              <a:t>hồ</a:t>
            </a:r>
            <a:r>
              <a:rPr lang="en-US" sz="2200" dirty="0"/>
              <a:t> </a:t>
            </a:r>
            <a:r>
              <a:rPr lang="en-US" sz="2200" dirty="0" err="1"/>
              <a:t>sơ</a:t>
            </a:r>
            <a:r>
              <a:rPr lang="en-US" sz="2200" dirty="0"/>
              <a:t> </a:t>
            </a:r>
            <a:r>
              <a:rPr lang="en-US" sz="2200" dirty="0" err="1"/>
              <a:t>đăng</a:t>
            </a:r>
            <a:r>
              <a:rPr lang="en-US" sz="2200" dirty="0"/>
              <a:t> </a:t>
            </a:r>
            <a:r>
              <a:rPr lang="en-US" sz="2200" dirty="0" err="1"/>
              <a:t>ký</a:t>
            </a:r>
            <a:r>
              <a:rPr lang="en-US" sz="2200" dirty="0"/>
              <a:t> </a:t>
            </a:r>
            <a:r>
              <a:rPr lang="en-US" sz="2200" dirty="0" err="1"/>
              <a:t>niêm</a:t>
            </a:r>
            <a:r>
              <a:rPr lang="en-US" sz="2200" dirty="0"/>
              <a:t> </a:t>
            </a:r>
            <a:r>
              <a:rPr lang="en-US" sz="2200" dirty="0" err="1"/>
              <a:t>yết</a:t>
            </a:r>
            <a:r>
              <a:rPr lang="vi-VN" sz="2200" dirty="0"/>
              <a:t>. Trường hợp</a:t>
            </a:r>
            <a:r>
              <a:rPr lang="en-US" sz="2200" dirty="0"/>
              <a:t> </a:t>
            </a:r>
            <a:r>
              <a:rPr lang="en-US" sz="2200" dirty="0" err="1"/>
              <a:t>hồ</a:t>
            </a:r>
            <a:r>
              <a:rPr lang="en-US" sz="2200" dirty="0"/>
              <a:t> </a:t>
            </a:r>
            <a:r>
              <a:rPr lang="en-US" sz="2200" dirty="0" err="1"/>
              <a:t>sơ</a:t>
            </a:r>
            <a:r>
              <a:rPr lang="en-US" sz="2200" dirty="0"/>
              <a:t> </a:t>
            </a:r>
            <a:r>
              <a:rPr lang="en-US" sz="2200" dirty="0" err="1"/>
              <a:t>nộp</a:t>
            </a:r>
            <a:r>
              <a:rPr lang="en-US" sz="2200" dirty="0"/>
              <a:t> </a:t>
            </a:r>
            <a:r>
              <a:rPr lang="en-US" sz="2200" dirty="0" err="1"/>
              <a:t>trước</a:t>
            </a:r>
            <a:r>
              <a:rPr lang="en-US" sz="2200" dirty="0"/>
              <a:t> </a:t>
            </a:r>
            <a:r>
              <a:rPr lang="en-US" sz="2200" dirty="0" err="1"/>
              <a:t>thời</a:t>
            </a:r>
            <a:r>
              <a:rPr lang="en-US" sz="2200" dirty="0"/>
              <a:t> </a:t>
            </a:r>
            <a:r>
              <a:rPr lang="en-US" sz="2200" dirty="0" err="1"/>
              <a:t>điểm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thúc</a:t>
            </a:r>
            <a:r>
              <a:rPr lang="en-US" sz="2200" dirty="0"/>
              <a:t> </a:t>
            </a:r>
            <a:r>
              <a:rPr lang="en-US" sz="2200" dirty="0" err="1"/>
              <a:t>năm</a:t>
            </a:r>
            <a:r>
              <a:rPr lang="en-US" sz="2200" dirty="0"/>
              <a:t> </a:t>
            </a:r>
            <a:r>
              <a:rPr lang="en-US" sz="2200" dirty="0" err="1"/>
              <a:t>tài</a:t>
            </a:r>
            <a:r>
              <a:rPr lang="en-US" sz="2200" dirty="0"/>
              <a:t> </a:t>
            </a:r>
            <a:r>
              <a:rPr lang="en-US" sz="2200" dirty="0" err="1"/>
              <a:t>chính</a:t>
            </a:r>
            <a:r>
              <a:rPr lang="en-US" sz="2200" dirty="0"/>
              <a:t> </a:t>
            </a:r>
            <a:r>
              <a:rPr lang="en-US" sz="2200" dirty="0" err="1"/>
              <a:t>nhưng</a:t>
            </a:r>
            <a:r>
              <a:rPr lang="en-US" sz="2200" dirty="0"/>
              <a:t> </a:t>
            </a:r>
            <a:r>
              <a:rPr lang="en-US" sz="2200" dirty="0" err="1"/>
              <a:t>việc</a:t>
            </a:r>
            <a:r>
              <a:rPr lang="en-US" sz="2200" dirty="0"/>
              <a:t> </a:t>
            </a:r>
            <a:r>
              <a:rPr lang="en-US" sz="2200" dirty="0" err="1"/>
              <a:t>bổ</a:t>
            </a:r>
            <a:r>
              <a:rPr lang="en-US" sz="2200" dirty="0"/>
              <a:t> sung, </a:t>
            </a:r>
            <a:r>
              <a:rPr lang="en-US" sz="2200" dirty="0" err="1"/>
              <a:t>hoàn</a:t>
            </a:r>
            <a:r>
              <a:rPr lang="en-US" sz="2200" dirty="0"/>
              <a:t> </a:t>
            </a:r>
            <a:r>
              <a:rPr lang="en-US" sz="2200" dirty="0" err="1"/>
              <a:t>thiện</a:t>
            </a:r>
            <a:r>
              <a:rPr lang="en-US" sz="2200" dirty="0"/>
              <a:t> </a:t>
            </a:r>
            <a:r>
              <a:rPr lang="en-US" sz="2200" dirty="0" err="1"/>
              <a:t>kéo</a:t>
            </a:r>
            <a:r>
              <a:rPr lang="en-US" sz="2200" dirty="0"/>
              <a:t> </a:t>
            </a:r>
            <a:r>
              <a:rPr lang="en-US" sz="2200" dirty="0" err="1"/>
              <a:t>dài</a:t>
            </a:r>
            <a:r>
              <a:rPr lang="en-US" sz="2200" dirty="0"/>
              <a:t> </a:t>
            </a:r>
            <a:r>
              <a:rPr lang="vi-VN" sz="2200" dirty="0"/>
              <a:t>quá ngày thứ 30 của năm tài chính tiếp theo thì năm đăng ký niêm yết được tính là năm tài chính tiếp theo đó</a:t>
            </a:r>
            <a:endParaRPr lang="en-US" sz="2200" dirty="0"/>
          </a:p>
          <a:p>
            <a:pPr algn="just"/>
            <a:r>
              <a:rPr lang="en-US" sz="2200" dirty="0" err="1" smtClean="0"/>
              <a:t>Tổ</a:t>
            </a:r>
            <a:r>
              <a:rPr lang="en-US" sz="2200" dirty="0" smtClean="0"/>
              <a:t> </a:t>
            </a:r>
            <a:r>
              <a:rPr lang="en-US" sz="2200" dirty="0" err="1" smtClean="0"/>
              <a:t>chức</a:t>
            </a:r>
            <a:r>
              <a:rPr lang="en-US" sz="2200" dirty="0" smtClean="0"/>
              <a:t> ĐKNY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ty</a:t>
            </a:r>
            <a:r>
              <a:rPr lang="en-US" sz="2200" dirty="0" smtClean="0"/>
              <a:t> con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</a:t>
            </a:r>
            <a:r>
              <a:rPr lang="en-US" sz="2200" dirty="0" err="1" smtClean="0"/>
              <a:t>là</a:t>
            </a:r>
            <a:r>
              <a:rPr lang="en-US" sz="2200" dirty="0" smtClean="0"/>
              <a:t> </a:t>
            </a:r>
            <a:r>
              <a:rPr lang="en-US" sz="2200" dirty="0" err="1" smtClean="0"/>
              <a:t>đơn</a:t>
            </a:r>
            <a:r>
              <a:rPr lang="en-US" sz="2200" dirty="0" smtClean="0"/>
              <a:t> </a:t>
            </a:r>
            <a:r>
              <a:rPr lang="en-US" sz="2200" dirty="0" err="1" smtClean="0"/>
              <a:t>vị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toán</a:t>
            </a:r>
            <a:r>
              <a:rPr lang="en-US" sz="2200" dirty="0" smtClean="0"/>
              <a:t> </a:t>
            </a:r>
            <a:r>
              <a:rPr lang="en-US" sz="2200" dirty="0" err="1" smtClean="0"/>
              <a:t>cấp</a:t>
            </a:r>
            <a:r>
              <a:rPr lang="en-US" sz="2200" dirty="0" smtClean="0"/>
              <a:t> </a:t>
            </a:r>
            <a:r>
              <a:rPr lang="en-US" sz="2200" dirty="0" err="1" smtClean="0"/>
              <a:t>trên</a:t>
            </a:r>
            <a:r>
              <a:rPr lang="en-US" sz="2200" dirty="0" smtClean="0"/>
              <a:t>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đơn</a:t>
            </a:r>
            <a:r>
              <a:rPr lang="en-US" sz="2200" dirty="0" smtClean="0"/>
              <a:t> </a:t>
            </a:r>
            <a:r>
              <a:rPr lang="en-US" sz="2200" dirty="0" err="1" smtClean="0"/>
              <a:t>vị</a:t>
            </a:r>
            <a:r>
              <a:rPr lang="en-US" sz="2200" dirty="0" smtClean="0"/>
              <a:t> </a:t>
            </a:r>
            <a:r>
              <a:rPr lang="en-US" sz="2200" dirty="0" err="1" smtClean="0"/>
              <a:t>trực</a:t>
            </a:r>
            <a:r>
              <a:rPr lang="en-US" sz="2200" dirty="0" smtClean="0"/>
              <a:t> </a:t>
            </a:r>
            <a:r>
              <a:rPr lang="en-US" sz="2200" dirty="0" err="1" smtClean="0"/>
              <a:t>thuộc</a:t>
            </a:r>
            <a:r>
              <a:rPr lang="en-US" sz="2200" dirty="0" smtClean="0"/>
              <a:t>, </a:t>
            </a:r>
            <a:r>
              <a:rPr lang="en-US" sz="2200" dirty="0" err="1" smtClean="0"/>
              <a:t>tiêu</a:t>
            </a:r>
            <a:r>
              <a:rPr lang="en-US" sz="2200" dirty="0" smtClean="0"/>
              <a:t> </a:t>
            </a:r>
            <a:r>
              <a:rPr lang="en-US" sz="2200" dirty="0" err="1" smtClean="0"/>
              <a:t>chí</a:t>
            </a:r>
            <a:r>
              <a:rPr lang="en-US" sz="2200" dirty="0" smtClean="0"/>
              <a:t> “</a:t>
            </a:r>
            <a:r>
              <a:rPr lang="en-US" sz="2200" i="1" dirty="0" err="1" smtClean="0"/>
              <a:t>không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có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các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khoản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nợ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phải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trả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quá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hạn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trên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một</a:t>
            </a:r>
            <a:r>
              <a:rPr lang="en-US" sz="2200" i="1" dirty="0" smtClean="0"/>
              <a:t> (01) </a:t>
            </a:r>
            <a:r>
              <a:rPr lang="en-US" sz="2200" i="1" dirty="0" err="1" smtClean="0"/>
              <a:t>năm</a:t>
            </a:r>
            <a:r>
              <a:rPr lang="en-US" sz="2200" dirty="0" smtClean="0"/>
              <a:t>” </a:t>
            </a:r>
            <a:r>
              <a:rPr lang="en-US" sz="2200" dirty="0" err="1" smtClean="0"/>
              <a:t>áp</a:t>
            </a:r>
            <a:r>
              <a:rPr lang="en-US" sz="2200" dirty="0" smtClean="0"/>
              <a:t> </a:t>
            </a:r>
            <a:r>
              <a:rPr lang="en-US" sz="2200" dirty="0" err="1" smtClean="0"/>
              <a:t>dụng</a:t>
            </a:r>
            <a:r>
              <a:rPr lang="en-US" sz="2200" dirty="0" smtClean="0"/>
              <a:t> </a:t>
            </a:r>
            <a:r>
              <a:rPr lang="en-US" sz="2200" dirty="0" err="1" smtClean="0"/>
              <a:t>cho</a:t>
            </a:r>
            <a:r>
              <a:rPr lang="en-US" sz="2200" dirty="0" smtClean="0"/>
              <a:t>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ty</a:t>
            </a:r>
            <a:r>
              <a:rPr lang="en-US" sz="2200" dirty="0" smtClean="0"/>
              <a:t> </a:t>
            </a:r>
            <a:r>
              <a:rPr lang="en-US" sz="2200" dirty="0" err="1" smtClean="0"/>
              <a:t>mẹ</a:t>
            </a:r>
            <a:r>
              <a:rPr lang="en-US" sz="2200" dirty="0" smtClean="0"/>
              <a:t>/</a:t>
            </a:r>
            <a:r>
              <a:rPr lang="en-US" sz="2200" dirty="0" err="1" smtClean="0"/>
              <a:t>đơn</a:t>
            </a:r>
            <a:r>
              <a:rPr lang="en-US" sz="2200" dirty="0" smtClean="0"/>
              <a:t> </a:t>
            </a:r>
            <a:r>
              <a:rPr lang="en-US" sz="2200" dirty="0" err="1" smtClean="0"/>
              <a:t>vị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toán</a:t>
            </a:r>
            <a:r>
              <a:rPr lang="en-US" sz="2200" dirty="0" smtClean="0"/>
              <a:t> </a:t>
            </a:r>
            <a:r>
              <a:rPr lang="en-US" sz="2200" dirty="0" err="1" smtClean="0"/>
              <a:t>cấp</a:t>
            </a:r>
            <a:r>
              <a:rPr lang="en-US" sz="2200" dirty="0" smtClean="0"/>
              <a:t> </a:t>
            </a:r>
            <a:r>
              <a:rPr lang="en-US" sz="2200" dirty="0" err="1" smtClean="0"/>
              <a:t>trên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Cam </a:t>
            </a:r>
            <a:r>
              <a:rPr lang="en-US" sz="2200" dirty="0" err="1" smtClean="0"/>
              <a:t>kết</a:t>
            </a:r>
            <a:r>
              <a:rPr lang="en-US" sz="2200" dirty="0" smtClean="0"/>
              <a:t> </a:t>
            </a:r>
            <a:r>
              <a:rPr lang="en-US" sz="2200" dirty="0" err="1" smtClean="0"/>
              <a:t>nắm</a:t>
            </a:r>
            <a:r>
              <a:rPr lang="en-US" sz="2200" dirty="0" smtClean="0"/>
              <a:t> </a:t>
            </a:r>
            <a:r>
              <a:rPr lang="en-US" sz="2200" dirty="0" err="1" smtClean="0"/>
              <a:t>giữ</a:t>
            </a:r>
            <a:r>
              <a:rPr lang="en-US" sz="2200" dirty="0" smtClean="0"/>
              <a:t> </a:t>
            </a:r>
            <a:r>
              <a:rPr lang="en-US" sz="2200" dirty="0" err="1" smtClean="0"/>
              <a:t>chứng</a:t>
            </a:r>
            <a:r>
              <a:rPr lang="en-US" sz="2200" dirty="0" smtClean="0"/>
              <a:t> </a:t>
            </a:r>
            <a:r>
              <a:rPr lang="en-US" sz="2200" dirty="0" err="1" smtClean="0"/>
              <a:t>khoán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NNB </a:t>
            </a:r>
            <a:r>
              <a:rPr lang="en-US" sz="2200" dirty="0" err="1" smtClean="0"/>
              <a:t>còn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áp</a:t>
            </a:r>
            <a:r>
              <a:rPr lang="en-US" sz="2200" dirty="0" smtClean="0"/>
              <a:t> </a:t>
            </a:r>
            <a:r>
              <a:rPr lang="en-US" sz="2200" dirty="0" err="1" smtClean="0"/>
              <a:t>dụng</a:t>
            </a:r>
            <a:r>
              <a:rPr lang="en-US" sz="2200" dirty="0" smtClean="0"/>
              <a:t> </a:t>
            </a:r>
            <a:r>
              <a:rPr lang="en-US" sz="2200" dirty="0" err="1" smtClean="0"/>
              <a:t>với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chức</a:t>
            </a:r>
            <a:r>
              <a:rPr lang="en-US" sz="2200" dirty="0" smtClean="0"/>
              <a:t> </a:t>
            </a:r>
            <a:r>
              <a:rPr lang="en-US" sz="2200" dirty="0" err="1" smtClean="0"/>
              <a:t>danh</a:t>
            </a:r>
            <a:r>
              <a:rPr lang="en-US" sz="2200" dirty="0" smtClean="0"/>
              <a:t> </a:t>
            </a:r>
            <a:r>
              <a:rPr lang="en-US" sz="2200" dirty="0" err="1" smtClean="0"/>
              <a:t>tương</a:t>
            </a:r>
            <a:r>
              <a:rPr lang="en-US" sz="2200" dirty="0" smtClean="0"/>
              <a:t> </a:t>
            </a:r>
            <a:r>
              <a:rPr lang="en-US" sz="2200" dirty="0" err="1" smtClean="0"/>
              <a:t>đương</a:t>
            </a:r>
            <a:r>
              <a:rPr lang="en-US" sz="2200" dirty="0" smtClean="0"/>
              <a:t>.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ty</a:t>
            </a:r>
            <a:r>
              <a:rPr lang="en-US" sz="2200" dirty="0" smtClean="0"/>
              <a:t> </a:t>
            </a:r>
            <a:r>
              <a:rPr lang="en-US" sz="2200" dirty="0" err="1" smtClean="0"/>
              <a:t>niêm</a:t>
            </a:r>
            <a:r>
              <a:rPr lang="en-US" sz="2200" dirty="0" smtClean="0"/>
              <a:t> </a:t>
            </a:r>
            <a:r>
              <a:rPr lang="en-US" sz="2200" dirty="0" err="1" smtClean="0"/>
              <a:t>yết</a:t>
            </a:r>
            <a:r>
              <a:rPr lang="en-US" sz="2200" dirty="0" smtClean="0"/>
              <a:t> </a:t>
            </a:r>
            <a:r>
              <a:rPr lang="en-US" sz="2200" dirty="0" err="1" smtClean="0"/>
              <a:t>tại</a:t>
            </a:r>
            <a:r>
              <a:rPr lang="en-US" sz="2200" dirty="0" smtClean="0"/>
              <a:t> HNX </a:t>
            </a:r>
            <a:r>
              <a:rPr lang="en-US" sz="2200" dirty="0" err="1" smtClean="0"/>
              <a:t>chuyển</a:t>
            </a:r>
            <a:r>
              <a:rPr lang="en-US" sz="2200" dirty="0" smtClean="0"/>
              <a:t> sang </a:t>
            </a:r>
            <a:r>
              <a:rPr lang="en-US" sz="2200" dirty="0" err="1" smtClean="0"/>
              <a:t>niêm</a:t>
            </a:r>
            <a:r>
              <a:rPr lang="en-US" sz="2200" dirty="0" smtClean="0"/>
              <a:t> </a:t>
            </a:r>
            <a:r>
              <a:rPr lang="en-US" sz="2200" dirty="0" err="1" smtClean="0"/>
              <a:t>yết</a:t>
            </a:r>
            <a:r>
              <a:rPr lang="en-US" sz="2200" dirty="0" smtClean="0"/>
              <a:t> </a:t>
            </a:r>
            <a:r>
              <a:rPr lang="en-US" sz="2200" dirty="0" err="1" smtClean="0"/>
              <a:t>tại</a:t>
            </a:r>
            <a:r>
              <a:rPr lang="en-US" sz="2200" dirty="0" smtClean="0"/>
              <a:t> HSX </a:t>
            </a:r>
            <a:r>
              <a:rPr lang="en-US" sz="2200" dirty="0" err="1" smtClean="0"/>
              <a:t>giữ</a:t>
            </a:r>
            <a:r>
              <a:rPr lang="en-US" sz="2200" dirty="0" smtClean="0"/>
              <a:t> </a:t>
            </a:r>
            <a:r>
              <a:rPr lang="en-US" sz="2200" dirty="0" err="1" smtClean="0"/>
              <a:t>nguyên</a:t>
            </a:r>
            <a:r>
              <a:rPr lang="en-US" sz="2200" dirty="0" smtClean="0"/>
              <a:t> cam </a:t>
            </a:r>
            <a:r>
              <a:rPr lang="en-US" sz="2200" dirty="0" err="1" smtClean="0"/>
              <a:t>kết</a:t>
            </a:r>
            <a:r>
              <a:rPr lang="en-US" sz="2200" dirty="0" smtClean="0"/>
              <a:t> </a:t>
            </a:r>
            <a:r>
              <a:rPr lang="en-US" sz="2200" dirty="0" err="1" smtClean="0"/>
              <a:t>này</a:t>
            </a:r>
            <a:r>
              <a:rPr lang="en-US" sz="2200" dirty="0" smtClean="0"/>
              <a:t> </a:t>
            </a:r>
            <a:r>
              <a:rPr lang="en-US" sz="2200" dirty="0" err="1" smtClean="0"/>
              <a:t>nếu</a:t>
            </a:r>
            <a:r>
              <a:rPr lang="en-US" sz="2200" dirty="0" smtClean="0"/>
              <a:t> </a:t>
            </a:r>
            <a:r>
              <a:rPr lang="en-US" sz="2200" dirty="0" err="1" smtClean="0"/>
              <a:t>còn</a:t>
            </a:r>
            <a:r>
              <a:rPr lang="en-US" sz="2200" dirty="0" smtClean="0"/>
              <a:t> </a:t>
            </a:r>
            <a:r>
              <a:rPr lang="en-US" sz="2200" dirty="0" err="1" smtClean="0"/>
              <a:t>hiệu</a:t>
            </a:r>
            <a:r>
              <a:rPr lang="en-US" sz="2200" dirty="0" smtClean="0"/>
              <a:t> </a:t>
            </a:r>
            <a:r>
              <a:rPr lang="en-US" sz="2200" dirty="0" err="1" smtClean="0"/>
              <a:t>lực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64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/>
              <a:t>ĐĂNG KÝ NIÊM YẾT </a:t>
            </a:r>
            <a:br>
              <a:rPr lang="en-US" altLang="en-US" sz="2400" b="1" dirty="0"/>
            </a:br>
            <a:r>
              <a:rPr lang="en-US" altLang="en-US" sz="2400" b="1" dirty="0" smtClean="0"/>
              <a:t>HỒ SƠ ĐĂNG KÝ NIÊM </a:t>
            </a:r>
            <a:r>
              <a:rPr lang="en-US" altLang="en-US" sz="2400" b="1" dirty="0"/>
              <a:t>YẾT CHỨNG KHOÁN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382000" cy="447040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:</a:t>
            </a:r>
          </a:p>
          <a:p>
            <a:pPr marL="0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/>
              <a:t>57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58/2012/NĐ-CP; </a:t>
            </a:r>
            <a:r>
              <a:rPr lang="en-US" sz="2800" dirty="0" err="1"/>
              <a:t>Khoản</a:t>
            </a:r>
            <a:r>
              <a:rPr lang="en-US" sz="2800" dirty="0"/>
              <a:t> 18 </a:t>
            </a:r>
            <a:r>
              <a:rPr lang="en-US" sz="2800" dirty="0" err="1"/>
              <a:t>Điều</a:t>
            </a:r>
            <a:r>
              <a:rPr lang="en-US" sz="2800" dirty="0"/>
              <a:t> 1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smtClean="0"/>
              <a:t>60/2015/NĐ-CP;</a:t>
            </a:r>
          </a:p>
          <a:p>
            <a:pPr algn="just">
              <a:buFontTx/>
              <a:buChar char="-"/>
            </a:pPr>
            <a:r>
              <a:rPr lang="en-US" sz="2800" dirty="0" err="1" smtClean="0"/>
              <a:t>Khoản</a:t>
            </a:r>
            <a:r>
              <a:rPr lang="en-US" sz="2800" dirty="0" smtClean="0"/>
              <a:t> </a:t>
            </a:r>
            <a:r>
              <a:rPr lang="en-US" sz="2800" dirty="0"/>
              <a:t>2 </a:t>
            </a:r>
            <a:r>
              <a:rPr lang="en-US" sz="2800" dirty="0" err="1"/>
              <a:t>Điều</a:t>
            </a:r>
            <a:r>
              <a:rPr lang="en-US" sz="2800" dirty="0"/>
              <a:t> 3, </a:t>
            </a:r>
            <a:r>
              <a:rPr lang="en-US" sz="2800" dirty="0" err="1"/>
              <a:t>Khoản</a:t>
            </a:r>
            <a:r>
              <a:rPr lang="en-US" sz="2800" dirty="0"/>
              <a:t> 1, 7 </a:t>
            </a:r>
            <a:r>
              <a:rPr lang="en-US" sz="2800" dirty="0" err="1"/>
              <a:t>và</a:t>
            </a:r>
            <a:r>
              <a:rPr lang="en-US" sz="2800" dirty="0"/>
              <a:t> 8 </a:t>
            </a:r>
            <a:r>
              <a:rPr lang="en-US" sz="2800" dirty="0" err="1"/>
              <a:t>Điều</a:t>
            </a:r>
            <a:r>
              <a:rPr lang="en-US" sz="2800" dirty="0"/>
              <a:t> 9 </a:t>
            </a:r>
            <a:r>
              <a:rPr lang="en-US" sz="2800" dirty="0" err="1"/>
              <a:t>Thông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smtClean="0"/>
              <a:t>202/2015/TT-BTC;</a:t>
            </a:r>
          </a:p>
          <a:p>
            <a:pPr algn="just">
              <a:buFontTx/>
              <a:buChar char="-"/>
            </a:pP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danh</a:t>
            </a:r>
            <a:r>
              <a:rPr lang="en-US" sz="2800" dirty="0"/>
              <a:t> </a:t>
            </a:r>
            <a:r>
              <a:rPr lang="en-US" sz="2800" dirty="0" err="1"/>
              <a:t>mục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 smtClean="0"/>
              <a:t>sơ</a:t>
            </a:r>
            <a:r>
              <a:rPr lang="en-US" sz="2800" dirty="0"/>
              <a:t> </a:t>
            </a:r>
            <a:r>
              <a:rPr lang="en-US" sz="2800" dirty="0" smtClean="0"/>
              <a:t>ĐKNY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Phụ</a:t>
            </a:r>
            <a:r>
              <a:rPr lang="en-US" sz="2800" dirty="0"/>
              <a:t> </a:t>
            </a:r>
            <a:r>
              <a:rPr lang="en-US" sz="2800" dirty="0" err="1"/>
              <a:t>lục</a:t>
            </a:r>
            <a:r>
              <a:rPr lang="en-US" sz="2800" dirty="0"/>
              <a:t> 1 </a:t>
            </a:r>
            <a:r>
              <a:rPr lang="en-US" sz="2800" dirty="0" smtClean="0"/>
              <a:t>ban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kèm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 smtClean="0"/>
              <a:t>chế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15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 smtClean="0"/>
              <a:t>ĐĂNG </a:t>
            </a:r>
            <a:r>
              <a:rPr lang="en-US" altLang="en-US" sz="2400" b="1" dirty="0"/>
              <a:t>KÝ NIÊM </a:t>
            </a:r>
            <a:r>
              <a:rPr lang="en-US" altLang="en-US" sz="2400" b="1" dirty="0" smtClean="0"/>
              <a:t>YẾT </a:t>
            </a:r>
            <a:br>
              <a:rPr lang="en-US" altLang="en-US" sz="2400" b="1" dirty="0" smtClean="0"/>
            </a:br>
            <a:r>
              <a:rPr lang="en-US" altLang="en-US" sz="2400" b="1" dirty="0"/>
              <a:t>QUY </a:t>
            </a:r>
            <a:r>
              <a:rPr lang="en-US" altLang="en-US" sz="2400" b="1" dirty="0" smtClean="0"/>
              <a:t>TRÌNH VÀ THỦ TỤC ĐĂNG KÝ NIÊM YẾT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599"/>
            <a:ext cx="8382000" cy="4927601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hạn</a:t>
            </a:r>
            <a:r>
              <a:rPr lang="en-US" sz="3200" dirty="0"/>
              <a:t> </a:t>
            </a:r>
            <a:r>
              <a:rPr lang="en-US" sz="3200" dirty="0" err="1" smtClean="0"/>
              <a:t>ba</a:t>
            </a:r>
            <a:r>
              <a:rPr lang="en-US" sz="3200" dirty="0" smtClean="0"/>
              <a:t> </a:t>
            </a:r>
            <a:r>
              <a:rPr lang="en-US" sz="3200" dirty="0" err="1" smtClean="0"/>
              <a:t>mươi</a:t>
            </a:r>
            <a:r>
              <a:rPr lang="en-US" sz="3200" dirty="0" smtClean="0"/>
              <a:t> (30</a:t>
            </a:r>
            <a:r>
              <a:rPr lang="en-US" sz="3200" dirty="0"/>
              <a:t>) </a:t>
            </a:r>
            <a:r>
              <a:rPr lang="en-US" sz="3200" dirty="0" err="1"/>
              <a:t>ngày</a:t>
            </a:r>
            <a:r>
              <a:rPr lang="en-US" sz="3200" dirty="0"/>
              <a:t> </a:t>
            </a:r>
            <a:r>
              <a:rPr lang="en-US" sz="3200" dirty="0" err="1" smtClean="0"/>
              <a:t>kể</a:t>
            </a:r>
            <a:r>
              <a:rPr lang="en-US" sz="3200" dirty="0" smtClean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ngày</a:t>
            </a:r>
            <a:r>
              <a:rPr lang="en-US" sz="3200" dirty="0"/>
              <a:t> </a:t>
            </a:r>
            <a:r>
              <a:rPr lang="en-US" sz="3200" dirty="0" err="1"/>
              <a:t>nhận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hồ</a:t>
            </a:r>
            <a:r>
              <a:rPr lang="en-US" sz="3200" dirty="0"/>
              <a:t> </a:t>
            </a:r>
            <a:r>
              <a:rPr lang="en-US" sz="3200" dirty="0" err="1"/>
              <a:t>sơ</a:t>
            </a:r>
            <a:r>
              <a:rPr lang="en-US" sz="3200" dirty="0"/>
              <a:t> ĐKNY </a:t>
            </a:r>
            <a:r>
              <a:rPr lang="en-US" sz="3200" dirty="0" err="1"/>
              <a:t>đầy</a:t>
            </a:r>
            <a:r>
              <a:rPr lang="en-US" sz="3200" dirty="0"/>
              <a:t> </a:t>
            </a:r>
            <a:r>
              <a:rPr lang="en-US" sz="3200" dirty="0" err="1"/>
              <a:t>đủ</a:t>
            </a:r>
            <a:r>
              <a:rPr lang="en-US" sz="3200" dirty="0"/>
              <a:t>,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lệ</a:t>
            </a:r>
            <a:r>
              <a:rPr lang="en-US" sz="3200" dirty="0"/>
              <a:t>, SGDCK </a:t>
            </a:r>
            <a:r>
              <a:rPr lang="en-US" sz="3200" dirty="0" err="1"/>
              <a:t>sẽ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chấp</a:t>
            </a:r>
            <a:r>
              <a:rPr lang="en-US" sz="3200" dirty="0"/>
              <a:t> </a:t>
            </a:r>
            <a:r>
              <a:rPr lang="en-US" sz="3200" dirty="0" err="1"/>
              <a:t>thuận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yêu</a:t>
            </a:r>
            <a:r>
              <a:rPr lang="en-US" sz="3200" dirty="0"/>
              <a:t> </a:t>
            </a:r>
            <a:r>
              <a:rPr lang="en-US" sz="3200" dirty="0" err="1"/>
              <a:t>cầu</a:t>
            </a:r>
            <a:r>
              <a:rPr lang="en-US" sz="3200" dirty="0"/>
              <a:t> </a:t>
            </a:r>
            <a:r>
              <a:rPr lang="en-US" sz="3200" dirty="0" err="1"/>
              <a:t>hoàn</a:t>
            </a:r>
            <a:r>
              <a:rPr lang="en-US" sz="3200" dirty="0"/>
              <a:t> </a:t>
            </a:r>
            <a:r>
              <a:rPr lang="en-US" sz="3200" dirty="0" err="1"/>
              <a:t>thiện</a:t>
            </a:r>
            <a:r>
              <a:rPr lang="en-US" sz="3200" dirty="0"/>
              <a:t> </a:t>
            </a:r>
            <a:r>
              <a:rPr lang="en-US" sz="3200" dirty="0" err="1"/>
              <a:t>hồ</a:t>
            </a:r>
            <a:r>
              <a:rPr lang="en-US" sz="3200" dirty="0"/>
              <a:t> </a:t>
            </a:r>
            <a:r>
              <a:rPr lang="en-US" sz="3200" dirty="0" err="1"/>
              <a:t>sơ</a:t>
            </a:r>
            <a:r>
              <a:rPr lang="en-US" sz="3200" dirty="0"/>
              <a:t> </a:t>
            </a:r>
            <a:r>
              <a:rPr lang="en-US" sz="3200" dirty="0" err="1"/>
              <a:t>trước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chấp</a:t>
            </a:r>
            <a:r>
              <a:rPr lang="en-US" sz="3200" dirty="0"/>
              <a:t> </a:t>
            </a:r>
            <a:r>
              <a:rPr lang="en-US" sz="3200" dirty="0" err="1"/>
              <a:t>thuận</a:t>
            </a:r>
            <a:r>
              <a:rPr lang="en-US" sz="3200" dirty="0"/>
              <a:t> </a:t>
            </a:r>
            <a:r>
              <a:rPr lang="en-US" sz="3200" dirty="0" err="1"/>
              <a:t>chính</a:t>
            </a:r>
            <a:r>
              <a:rPr lang="en-US" sz="3200" dirty="0"/>
              <a:t> </a:t>
            </a:r>
            <a:r>
              <a:rPr lang="en-US" sz="3200" dirty="0" err="1"/>
              <a:t>thức</a:t>
            </a:r>
            <a:r>
              <a:rPr lang="en-US" sz="3200" dirty="0"/>
              <a:t>.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chấp</a:t>
            </a:r>
            <a:r>
              <a:rPr lang="en-US" sz="3200" dirty="0"/>
              <a:t> </a:t>
            </a:r>
            <a:r>
              <a:rPr lang="en-US" sz="3200" dirty="0" err="1"/>
              <a:t>thuận</a:t>
            </a:r>
            <a:r>
              <a:rPr lang="en-US" sz="3200" dirty="0"/>
              <a:t>, SGDCK </a:t>
            </a:r>
            <a:r>
              <a:rPr lang="en-US" sz="3200" dirty="0" err="1"/>
              <a:t>sẽ</a:t>
            </a:r>
            <a:r>
              <a:rPr lang="en-US" sz="3200" dirty="0"/>
              <a:t> </a:t>
            </a:r>
            <a:r>
              <a:rPr lang="en-US" sz="3200" dirty="0" err="1"/>
              <a:t>nêu</a:t>
            </a:r>
            <a:r>
              <a:rPr lang="en-US" sz="3200" dirty="0"/>
              <a:t> </a:t>
            </a:r>
            <a:r>
              <a:rPr lang="en-US" sz="3200" dirty="0" err="1"/>
              <a:t>rõ</a:t>
            </a:r>
            <a:r>
              <a:rPr lang="en-US" sz="3200" dirty="0"/>
              <a:t> </a:t>
            </a:r>
            <a:r>
              <a:rPr lang="en-US" sz="3200" dirty="0" err="1"/>
              <a:t>lý</a:t>
            </a:r>
            <a:r>
              <a:rPr lang="en-US" sz="3200" dirty="0"/>
              <a:t> do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 smtClean="0"/>
              <a:t>bản</a:t>
            </a:r>
            <a:endParaRPr lang="en-US" sz="3200" dirty="0" smtClean="0"/>
          </a:p>
          <a:p>
            <a:pPr algn="just">
              <a:buFontTx/>
              <a:buChar char="-"/>
            </a:pPr>
            <a:r>
              <a:rPr lang="en-US" sz="3200" dirty="0" err="1"/>
              <a:t>Quy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smtClean="0"/>
              <a:t>chi </a:t>
            </a:r>
            <a:r>
              <a:rPr lang="en-US" sz="3200" dirty="0" err="1" smtClean="0"/>
              <a:t>tiết</a:t>
            </a:r>
            <a:r>
              <a:rPr lang="en-US" sz="3200" dirty="0" smtClean="0"/>
              <a:t> </a:t>
            </a:r>
            <a:r>
              <a:rPr lang="en-US" sz="3200" dirty="0" err="1" smtClean="0"/>
              <a:t>tại</a:t>
            </a:r>
            <a:r>
              <a:rPr lang="en-US" sz="3200" dirty="0" smtClean="0"/>
              <a:t> </a:t>
            </a:r>
            <a:r>
              <a:rPr lang="en-US" sz="3200" dirty="0" err="1"/>
              <a:t>Phụ</a:t>
            </a:r>
            <a:r>
              <a:rPr lang="en-US" sz="3200" dirty="0"/>
              <a:t> </a:t>
            </a:r>
            <a:r>
              <a:rPr lang="en-US" sz="3200" dirty="0" err="1"/>
              <a:t>lục</a:t>
            </a:r>
            <a:r>
              <a:rPr lang="en-US" sz="3200" dirty="0"/>
              <a:t> 2 </a:t>
            </a:r>
            <a:r>
              <a:rPr lang="en-US" sz="3200" dirty="0" err="1"/>
              <a:t>Quy</a:t>
            </a:r>
            <a:r>
              <a:rPr lang="en-US" sz="3200" dirty="0"/>
              <a:t> </a:t>
            </a:r>
            <a:r>
              <a:rPr lang="en-US" sz="3200" dirty="0" err="1"/>
              <a:t>chế</a:t>
            </a: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59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14"/>
            <a:ext cx="8638347" cy="7016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ĐĂNG KÝ NIÊM YẾT</a:t>
            </a:r>
            <a:br>
              <a:rPr lang="en-US" sz="2400" b="1" dirty="0" smtClean="0"/>
            </a:br>
            <a:r>
              <a:rPr lang="en-US" sz="2400" b="1" dirty="0" smtClean="0"/>
              <a:t>ÁP DỤNG CHO CÔNG TY HỢP NHẤT</a:t>
            </a:r>
            <a:endParaRPr lang="vi-VN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7434551"/>
              </p:ext>
            </p:extLst>
          </p:nvPr>
        </p:nvGraphicFramePr>
        <p:xfrm>
          <a:off x="257175" y="1066801"/>
          <a:ext cx="8582024" cy="536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039">
                  <a:extLst>
                    <a:ext uri="{9D8B030D-6E8A-4147-A177-3AD203B41FA5}">
                      <a16:colId xmlns="" xmlns:a16="http://schemas.microsoft.com/office/drawing/2014/main" val="321776170"/>
                    </a:ext>
                  </a:extLst>
                </a:gridCol>
                <a:gridCol w="772437">
                  <a:extLst>
                    <a:ext uri="{9D8B030D-6E8A-4147-A177-3AD203B41FA5}">
                      <a16:colId xmlns="" xmlns:a16="http://schemas.microsoft.com/office/drawing/2014/main" val="2076478740"/>
                    </a:ext>
                  </a:extLst>
                </a:gridCol>
                <a:gridCol w="1009949">
                  <a:extLst>
                    <a:ext uri="{9D8B030D-6E8A-4147-A177-3AD203B41FA5}">
                      <a16:colId xmlns="" xmlns:a16="http://schemas.microsoft.com/office/drawing/2014/main" val="128964256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14214612"/>
                    </a:ext>
                  </a:extLst>
                </a:gridCol>
                <a:gridCol w="1905000"/>
                <a:gridCol w="1981199">
                  <a:extLst>
                    <a:ext uri="{9D8B030D-6E8A-4147-A177-3AD203B41FA5}">
                      <a16:colId xmlns="" xmlns:a16="http://schemas.microsoft.com/office/drawing/2014/main" val="2205631045"/>
                    </a:ext>
                  </a:extLst>
                </a:gridCol>
              </a:tblGrid>
              <a:tr h="482121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ty hợp nhất (C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A+B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/>
                      <a:endParaRPr lang="vi-V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ị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 nhất (A)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Cty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 nhất (B)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 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kiện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(C)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Hồ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sơ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ĐKNY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vi-VN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gian thực hiện</a:t>
                      </a:r>
                      <a:endParaRPr lang="vi-VN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260326600"/>
                  </a:ext>
                </a:extLst>
              </a:tr>
              <a:tr h="1077682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Niêm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yết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HSX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Niêm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yết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HSX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Đáp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ứng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a,c,d,đ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,e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Điều 5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.1 N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ghị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58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ROE  </a:t>
                      </a:r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&gt;0</a:t>
                      </a:r>
                    </a:p>
                  </a:txBody>
                  <a:tcPr marL="7144" marR="7144" marT="9525" marB="0" anchor="ctr"/>
                </a:tc>
                <a:tc rowSpan="2"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sung BB,NQ ĐHCĐ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ý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chấp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thuận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thẩm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quyền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)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- 6 </a:t>
                      </a:r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tháng kể từ ngày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 được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cấp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GCNĐKDN</a:t>
                      </a:r>
                    </a:p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Quá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6 tháng, DN phải tham gia UPCoM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642832437"/>
                  </a:ext>
                </a:extLst>
              </a:tr>
              <a:tr h="1474722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Niêm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yết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HSX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Chưa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niêm yết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yết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HNX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Đáp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ứng a,b,c,d,đ,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ngoại trừ: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năm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CTCP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02 n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ăm liền trước có lãi</a:t>
                      </a:r>
                    </a:p>
                  </a:txBody>
                  <a:tcPr marL="7144" marR="7144" marT="9525" marB="0"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- 6 tháng kể từ ngày C được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cấp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GCNĐKDN</a:t>
                      </a:r>
                    </a:p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Quá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6 tháng, DN phải tham gia UPCoM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3380749867"/>
                  </a:ext>
                </a:extLst>
              </a:tr>
              <a:tr h="2070874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Chưa niêm yết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Chưa niêm yết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Đáp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ứng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a,c,d,đ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,e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(không phải đáp ứng b)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- A </a:t>
                      </a:r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và B phải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đá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p ứng b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ngoại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CTCP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sung GCNĐKDN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-3 </a:t>
                      </a:r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tháng kể từ ngày nhận được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GCNĐKDN</a:t>
                      </a:r>
                    </a:p>
                    <a:p>
                      <a:pPr algn="l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 Quá</a:t>
                      </a:r>
                      <a:r>
                        <a:rPr lang="vi-V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3 tháng, DN phải đáp ứng </a:t>
                      </a:r>
                      <a:r>
                        <a:rPr lang="vi-VN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 kiện NY như DN thông thường </a:t>
                      </a:r>
                      <a:endParaRPr lang="vi-VN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727954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55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/>
              <a:t>ĐĂNG </a:t>
            </a:r>
            <a:r>
              <a:rPr lang="en-US" sz="2400" b="1" dirty="0"/>
              <a:t>KÝ NIÊM YẾT</a:t>
            </a:r>
            <a:br>
              <a:rPr lang="en-US" sz="2400" b="1" dirty="0"/>
            </a:br>
            <a:r>
              <a:rPr lang="en-US" sz="2400" b="1" dirty="0" smtClean="0"/>
              <a:t>ÁP DỤNG CHO CÔNG TY NHẬN SÁP NHẬP</a:t>
            </a:r>
            <a:endParaRPr lang="vi-VN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2733690"/>
              </p:ext>
            </p:extLst>
          </p:nvPr>
        </p:nvGraphicFramePr>
        <p:xfrm>
          <a:off x="1" y="914399"/>
          <a:ext cx="914399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037">
                  <a:extLst>
                    <a:ext uri="{9D8B030D-6E8A-4147-A177-3AD203B41FA5}">
                      <a16:colId xmlns="" xmlns:a16="http://schemas.microsoft.com/office/drawing/2014/main" val="1802842571"/>
                    </a:ext>
                  </a:extLst>
                </a:gridCol>
                <a:gridCol w="893051">
                  <a:extLst>
                    <a:ext uri="{9D8B030D-6E8A-4147-A177-3AD203B41FA5}">
                      <a16:colId xmlns="" xmlns:a16="http://schemas.microsoft.com/office/drawing/2014/main" val="2889203489"/>
                    </a:ext>
                  </a:extLst>
                </a:gridCol>
                <a:gridCol w="809203">
                  <a:extLst>
                    <a:ext uri="{9D8B030D-6E8A-4147-A177-3AD203B41FA5}">
                      <a16:colId xmlns="" xmlns:a16="http://schemas.microsoft.com/office/drawing/2014/main" val="353190311"/>
                    </a:ext>
                  </a:extLst>
                </a:gridCol>
                <a:gridCol w="1780248">
                  <a:extLst>
                    <a:ext uri="{9D8B030D-6E8A-4147-A177-3AD203B41FA5}">
                      <a16:colId xmlns="" xmlns:a16="http://schemas.microsoft.com/office/drawing/2014/main" val="1135460025"/>
                    </a:ext>
                  </a:extLst>
                </a:gridCol>
                <a:gridCol w="3317735"/>
                <a:gridCol w="1294724">
                  <a:extLst>
                    <a:ext uri="{9D8B030D-6E8A-4147-A177-3AD203B41FA5}">
                      <a16:colId xmlns="" xmlns:a16="http://schemas.microsoft.com/office/drawing/2014/main" val="3320262362"/>
                    </a:ext>
                  </a:extLst>
                </a:gridCol>
              </a:tblGrid>
              <a:tr h="741565">
                <a:tc rowSpan="4">
                  <a:txBody>
                    <a:bodyPr/>
                    <a:lstStyle/>
                    <a:p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Công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ty nhận sáp nhập (Á=A+B)</a:t>
                      </a:r>
                      <a:endParaRPr lang="vi-V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Công ty 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 sáp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nhập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(A)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Công ty 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bị sáp</a:t>
                      </a:r>
                      <a:r>
                        <a:rPr lang="vi-V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nhập</a:t>
                      </a:r>
                      <a:r>
                        <a:rPr lang="vi-V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(B)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 kiện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sơ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Thời hạn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thay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đổi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ĐKNY</a:t>
                      </a:r>
                      <a:endParaRPr lang="vi-V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="" xmlns:a16="http://schemas.microsoft.com/office/drawing/2014/main" val="1343306240"/>
                  </a:ext>
                </a:extLst>
              </a:tr>
              <a:tr h="3181678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Niêm yết </a:t>
                      </a:r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HSX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Niêm yết HSX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(1) A,B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hoặc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(2) Á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hoặc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lớn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liền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trước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sung BB,NQ ĐHCĐ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ý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>
                        <a:buFontTx/>
                        <a:buNone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(1): BCTC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toán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liền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A,B; BCKT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vốn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Á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>
                        <a:buFontTx/>
                        <a:buNone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(2):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ngoại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BCTC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tại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liền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A,B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BCVCSH; BCTC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toán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ngay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/BCTC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toán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/BCTC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Á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vòng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01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tháng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với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(1)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06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tháng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với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(2)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kể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Á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GCNĐKDN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mới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3957384696"/>
                  </a:ext>
                </a:extLst>
              </a:tr>
              <a:tr h="1278792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ứng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nêu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trên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Như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trên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sơ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BC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toán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lệ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Á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kể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Á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GCNĐKDN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mới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</a:tr>
              <a:tr h="741565">
                <a:tc vMerge="1">
                  <a:txBody>
                    <a:bodyPr/>
                    <a:lstStyle/>
                    <a:p>
                      <a:endParaRPr lang="vi-VN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Chưa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niêm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yết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Đáp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ứng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định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tại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53.1 NĐ58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sơ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ĐKNY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mới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hực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hiện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ĐKNY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mới</a:t>
                      </a:r>
                      <a:endParaRPr lang="vi-V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10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/>
              <a:t>ĐĂNG </a:t>
            </a:r>
            <a:r>
              <a:rPr lang="en-US" sz="2400" b="1" dirty="0"/>
              <a:t>KÝ NIÊM YẾT</a:t>
            </a:r>
            <a:br>
              <a:rPr lang="en-US" sz="2400" b="1" dirty="0"/>
            </a:br>
            <a:r>
              <a:rPr lang="en-US" sz="2400" b="1" dirty="0" smtClean="0"/>
              <a:t>ÁP DỤNG CHO CÔNG TY NHẬN SÁP NHẬP</a:t>
            </a:r>
            <a:endParaRPr lang="vi-VN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2733690"/>
              </p:ext>
            </p:extLst>
          </p:nvPr>
        </p:nvGraphicFramePr>
        <p:xfrm>
          <a:off x="0" y="838201"/>
          <a:ext cx="9144000" cy="628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896">
                  <a:extLst>
                    <a:ext uri="{9D8B030D-6E8A-4147-A177-3AD203B41FA5}">
                      <a16:colId xmlns="" xmlns:a16="http://schemas.microsoft.com/office/drawing/2014/main" val="1802842571"/>
                    </a:ext>
                  </a:extLst>
                </a:gridCol>
                <a:gridCol w="750443">
                  <a:extLst>
                    <a:ext uri="{9D8B030D-6E8A-4147-A177-3AD203B41FA5}">
                      <a16:colId xmlns="" xmlns:a16="http://schemas.microsoft.com/office/drawing/2014/main" val="2889203489"/>
                    </a:ext>
                  </a:extLst>
                </a:gridCol>
                <a:gridCol w="929898">
                  <a:extLst>
                    <a:ext uri="{9D8B030D-6E8A-4147-A177-3AD203B41FA5}">
                      <a16:colId xmlns="" xmlns:a16="http://schemas.microsoft.com/office/drawing/2014/main" val="353190311"/>
                    </a:ext>
                  </a:extLst>
                </a:gridCol>
                <a:gridCol w="2944678">
                  <a:extLst>
                    <a:ext uri="{9D8B030D-6E8A-4147-A177-3AD203B41FA5}">
                      <a16:colId xmlns="" xmlns:a16="http://schemas.microsoft.com/office/drawing/2014/main" val="1135460025"/>
                    </a:ext>
                  </a:extLst>
                </a:gridCol>
                <a:gridCol w="2634712"/>
                <a:gridCol w="1162373">
                  <a:extLst>
                    <a:ext uri="{9D8B030D-6E8A-4147-A177-3AD203B41FA5}">
                      <a16:colId xmlns="" xmlns:a16="http://schemas.microsoft.com/office/drawing/2014/main" val="3320262362"/>
                    </a:ext>
                  </a:extLst>
                </a:gridCol>
              </a:tblGrid>
              <a:tr h="764924">
                <a:tc rowSpan="4">
                  <a:txBody>
                    <a:bodyPr/>
                    <a:lstStyle/>
                    <a:p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Công</a:t>
                      </a:r>
                      <a:r>
                        <a:rPr lang="vi-VN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ty nhận sáp nhập (Á=A+B)</a:t>
                      </a:r>
                      <a:endParaRPr lang="vi-VN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Công ty </a:t>
                      </a:r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 sáp</a:t>
                      </a:r>
                      <a:r>
                        <a:rPr lang="vi-VN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nhập</a:t>
                      </a:r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(A)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Công ty </a:t>
                      </a:r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bị sáp</a:t>
                      </a:r>
                      <a:r>
                        <a:rPr lang="vi-VN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nhập</a:t>
                      </a:r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(B)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 kiện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sơ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Thời hạn thực hiện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thay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ĐKNY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b"/>
                </a:tc>
                <a:extLst>
                  <a:ext uri="{0D108BD9-81ED-4DB2-BD59-A6C34878D82A}">
                    <a16:rowId xmlns="" xmlns:a16="http://schemas.microsoft.com/office/drawing/2014/main" val="1343306240"/>
                  </a:ext>
                </a:extLst>
              </a:tr>
              <a:tr h="2047478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Niêm yết HSX</a:t>
                      </a:r>
                    </a:p>
                  </a:txBody>
                  <a:tcPr marL="7144" marR="7144" marT="9525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Niêm yết 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r>
                        <a:rPr lang="vi-V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Chưa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niêm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yết</a:t>
                      </a:r>
                      <a:endParaRPr lang="vi-V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(1)-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Trước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B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ứng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định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tại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53.1b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Nghị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định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58,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ngoại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trừ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thời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hoạt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động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mô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hình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CTCP,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hoặc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(2)-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Á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5%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trở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hoặc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lớn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liền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trước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sung BB,NQ ĐHCĐ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ý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>
                        <a:buFontTx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(1): BCKT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Á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BCTC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liền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A, BCTC 2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liền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B</a:t>
                      </a:r>
                    </a:p>
                    <a:p>
                      <a:pPr algn="l" fontAlgn="ctr">
                        <a:buFontTx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(2):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hồ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(2)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; BCTC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ngay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Á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chấp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thuận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thẩm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quyền</a:t>
                      </a:r>
                      <a:endParaRPr lang="vi-V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vòng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01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tháng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với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(1)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06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tháng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với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(2)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kể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Á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GCNĐKDN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mới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3957384696"/>
                  </a:ext>
                </a:extLst>
              </a:tr>
              <a:tr h="1143165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ứng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nêu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phát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thêm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50%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thực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góp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trước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phát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Như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BC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Á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01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kể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Á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GCNĐKDN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do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nhập</a:t>
                      </a:r>
                      <a:endParaRPr lang="vi-V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9525" marB="0" anchor="ctr"/>
                </a:tc>
              </a:tr>
              <a:tr h="1378432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4" marR="7144" marT="9525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đáp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ứng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ROE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nêu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phát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thêm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vượt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50%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thực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góp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trước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phát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vi-V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en-US" sz="1400" dirty="0"/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hủy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niêm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yết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vòng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06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hủy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niêm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thủ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ĐKGD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tại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UPCoM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10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832"/>
            <a:ext cx="8248652" cy="70781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ĐĂNG </a:t>
            </a:r>
            <a:r>
              <a:rPr lang="en-US" sz="2400" b="1" dirty="0"/>
              <a:t>KÝ NIÊM YẾT</a:t>
            </a:r>
            <a:br>
              <a:rPr lang="en-US" sz="2400" b="1" dirty="0"/>
            </a:br>
            <a:r>
              <a:rPr lang="en-US" sz="2400" b="1" dirty="0" smtClean="0"/>
              <a:t>ÁP DỤNG CHO CÔNG TY SAU HOÁN ĐỔI</a:t>
            </a:r>
            <a:endParaRPr lang="vi-VN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7684483"/>
              </p:ext>
            </p:extLst>
          </p:nvPr>
        </p:nvGraphicFramePr>
        <p:xfrm>
          <a:off x="152400" y="914400"/>
          <a:ext cx="8991600" cy="570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253">
                  <a:extLst>
                    <a:ext uri="{9D8B030D-6E8A-4147-A177-3AD203B41FA5}">
                      <a16:colId xmlns="" xmlns:a16="http://schemas.microsoft.com/office/drawing/2014/main" val="2093547539"/>
                    </a:ext>
                  </a:extLst>
                </a:gridCol>
                <a:gridCol w="613805">
                  <a:extLst>
                    <a:ext uri="{9D8B030D-6E8A-4147-A177-3AD203B41FA5}">
                      <a16:colId xmlns="" xmlns:a16="http://schemas.microsoft.com/office/drawing/2014/main" val="104638672"/>
                    </a:ext>
                  </a:extLst>
                </a:gridCol>
                <a:gridCol w="1927342">
                  <a:extLst>
                    <a:ext uri="{9D8B030D-6E8A-4147-A177-3AD203B41FA5}">
                      <a16:colId xmlns="" xmlns:a16="http://schemas.microsoft.com/office/drawing/2014/main" val="1591618267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750459462"/>
                    </a:ext>
                  </a:extLst>
                </a:gridCol>
                <a:gridCol w="3200400"/>
                <a:gridCol w="1752600">
                  <a:extLst>
                    <a:ext uri="{9D8B030D-6E8A-4147-A177-3AD203B41FA5}">
                      <a16:colId xmlns="" xmlns:a16="http://schemas.microsoft.com/office/drawing/2014/main" val="1957636494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H</a:t>
                      </a:r>
                      <a:r>
                        <a:rPr kumimoji="0" lang="vi-V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oán đổi</a:t>
                      </a:r>
                      <a:endParaRPr kumimoji="0" lang="vi-V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Điều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kiện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Thủ tục đối với công ty sau hoán đổi (A')</a:t>
                      </a:r>
                    </a:p>
                  </a:txBody>
                  <a:tcPr marL="7144" marR="7144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Hồ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sơ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Thời hạn thực hiện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ĐK</a:t>
                      </a:r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NY </a:t>
                      </a:r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/thay đổi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ĐK</a:t>
                      </a:r>
                      <a:r>
                        <a:rPr lang="vi-VN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NY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1530093047"/>
                  </a:ext>
                </a:extLst>
              </a:tr>
              <a:tr h="83653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Công ty nhận hoán đổi (A)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Công ty bị hoán đổi (B)</a:t>
                      </a:r>
                    </a:p>
                  </a:txBody>
                  <a:tcPr marL="7144" marR="7144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6199626"/>
                  </a:ext>
                </a:extLst>
              </a:tr>
              <a:tr h="20442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Niêm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yết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vi-VN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NY/Chưa NY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 khi hoán đổi</a:t>
                      </a:r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ROE (A') &gt;=5% 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Thay đổi ĐKNY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sung ý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cam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HĐQT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ĐHĐCĐ ý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do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thẩm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; BCTC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ngay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BCTC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bán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niên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đổi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Trong vòng 06 tháng kể từ ngày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hoàn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tất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việc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đổi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1074152959"/>
                  </a:ext>
                </a:extLst>
              </a:tr>
              <a:tr h="10433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Không đáp ứng điều kiện </a:t>
                      </a:r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&amp; phần vốn phát hành thêm tăng</a:t>
                      </a:r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không quá 50% VĐL</a:t>
                      </a:r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thực góp trước khi phát hành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Thay đổi ĐKNY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Như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trên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sơ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BC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kiểm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vốn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điều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lệ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 01 năm </a:t>
                      </a:r>
                      <a:r>
                        <a:rPr lang="vi-V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 </a:t>
                      </a:r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 </a:t>
                      </a:r>
                      <a:r>
                        <a:rPr lang="vi-V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hoán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vòng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một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(01)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tháng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tiếp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271539108"/>
                  </a:ext>
                </a:extLst>
              </a:tr>
              <a:tr h="1419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Không đáp ứng điều kiện </a:t>
                      </a:r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&amp; phần vốn phát hành thêm tăng </a:t>
                      </a:r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quá 50% VĐL</a:t>
                      </a:r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thực góp trước khi phát hành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Hủy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niêm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yết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&amp; ĐKGD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UPCoM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Bị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hủy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niêm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yết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vi-VN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2999662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76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/>
              <a:t>NỘI DUNG TRÌNH BÀY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E9B531-65B5-4AD5-84ED-7EA7E46F14D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www.hsx.vn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8230307"/>
              </p:ext>
            </p:extLst>
          </p:nvPr>
        </p:nvGraphicFramePr>
        <p:xfrm>
          <a:off x="381000" y="1419225"/>
          <a:ext cx="8382000" cy="487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QUY CHẾ NIÊM YẾT CHỨNG KHOÁN TẠI HSX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2. THAY ĐỔI ĐĂNG KÝ NIÊM YẾT 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5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 smtClean="0"/>
              <a:t>THAY ĐỔI ĐĂNG </a:t>
            </a:r>
            <a:r>
              <a:rPr lang="en-US" altLang="en-US" sz="2400" b="1" dirty="0"/>
              <a:t>KÝ NIÊM </a:t>
            </a:r>
            <a:r>
              <a:rPr lang="en-US" altLang="en-US" sz="2400" b="1" dirty="0" smtClean="0"/>
              <a:t>YẾT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CÁC TRƯỜNG HỢP THAY ĐỔI ĐĂNG KÝ NIÊM YẾT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562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nl-NL" sz="2800" dirty="0" smtClean="0"/>
              <a:t>TCNY tách, gộp </a:t>
            </a:r>
            <a:r>
              <a:rPr lang="nl-NL" sz="2800" dirty="0"/>
              <a:t>cổ phiếu, phát hành thêm cổ phiếu để </a:t>
            </a:r>
            <a:r>
              <a:rPr lang="nl-NL" sz="2800" dirty="0" smtClean="0"/>
              <a:t>để </a:t>
            </a:r>
            <a:r>
              <a:rPr lang="nl-NL" sz="2800" dirty="0"/>
              <a:t>tăng vốn điều </a:t>
            </a:r>
            <a:r>
              <a:rPr lang="nl-NL" sz="2800" dirty="0" smtClean="0"/>
              <a:t>lệ</a:t>
            </a:r>
          </a:p>
          <a:p>
            <a:pPr algn="just">
              <a:buFontTx/>
              <a:buChar char="-"/>
            </a:pPr>
            <a:r>
              <a:rPr lang="nl-NL" sz="2800" dirty="0" smtClean="0"/>
              <a:t>TCNY bị tách hoặc nhận sáp nhập, phát hành cổ phiếu để hoán đổi</a:t>
            </a:r>
          </a:p>
          <a:p>
            <a:pPr algn="just">
              <a:buFontTx/>
              <a:buChar char="-"/>
            </a:pPr>
            <a:r>
              <a:rPr lang="nl-NL" sz="2800" dirty="0" smtClean="0"/>
              <a:t>TCNY thực hiện chuyển đổi trái phiếu thành cổ phiếu</a:t>
            </a:r>
          </a:p>
          <a:p>
            <a:pPr algn="just">
              <a:buFontTx/>
              <a:buChar char="-"/>
            </a:pPr>
            <a:r>
              <a:rPr lang="en-US" sz="2800" dirty="0" err="1"/>
              <a:t>Quỹ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thêm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quỹ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qua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quyền</a:t>
            </a:r>
            <a:r>
              <a:rPr lang="en-US" sz="2800" dirty="0"/>
              <a:t> </a:t>
            </a:r>
            <a:r>
              <a:rPr lang="en-US" sz="2800" dirty="0" err="1"/>
              <a:t>mua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quỹ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lợi</a:t>
            </a:r>
            <a:r>
              <a:rPr lang="en-US" sz="2800" dirty="0"/>
              <a:t> </a:t>
            </a:r>
            <a:r>
              <a:rPr lang="en-US" sz="2800" dirty="0" err="1"/>
              <a:t>tức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quỹ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 smtClean="0"/>
              <a:t>tư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29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297"/>
            <a:ext cx="8991600" cy="715962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THAY ĐỔI ĐĂNG </a:t>
            </a:r>
            <a:r>
              <a:rPr lang="en-US" altLang="en-US" sz="2400" b="1" dirty="0"/>
              <a:t>KÝ NIÊM </a:t>
            </a:r>
            <a:r>
              <a:rPr lang="en-US" altLang="en-US" sz="2400" b="1" dirty="0" smtClean="0"/>
              <a:t>YẾT </a:t>
            </a:r>
            <a:br>
              <a:rPr lang="en-US" altLang="en-US" sz="2400" b="1" dirty="0" smtClean="0"/>
            </a:br>
            <a:r>
              <a:rPr lang="en-US" altLang="en-US" sz="2400" b="1" dirty="0"/>
              <a:t>QUY </a:t>
            </a:r>
            <a:r>
              <a:rPr lang="en-US" altLang="en-US" sz="2400" b="1" dirty="0" smtClean="0"/>
              <a:t>TRÌNH VÀ THỦ TỤC THAY ĐỔI ĐĂNG KÝ NIÊM YẾT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56200"/>
          </a:xfrm>
        </p:spPr>
        <p:txBody>
          <a:bodyPr/>
          <a:lstStyle/>
          <a:p>
            <a:pPr marL="0" indent="0" algn="just"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(03)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hồ</a:t>
            </a:r>
            <a:r>
              <a:rPr lang="en-US" sz="2800" dirty="0" smtClean="0"/>
              <a:t> </a:t>
            </a:r>
            <a:r>
              <a:rPr lang="en-US" sz="2800" dirty="0" err="1" smtClean="0"/>
              <a:t>sơ</a:t>
            </a:r>
            <a:r>
              <a:rPr lang="en-US" sz="2800" dirty="0" smtClean="0"/>
              <a:t> ĐKNY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,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lệ</a:t>
            </a:r>
            <a:r>
              <a:rPr lang="en-US" sz="2800" dirty="0" smtClean="0"/>
              <a:t>, SGDCK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chấp</a:t>
            </a:r>
            <a:r>
              <a:rPr lang="en-US" sz="2800" dirty="0" smtClean="0"/>
              <a:t> </a:t>
            </a:r>
            <a:r>
              <a:rPr lang="en-US" sz="2800" dirty="0" err="1" smtClean="0"/>
              <a:t>thuận</a:t>
            </a:r>
            <a:r>
              <a:rPr lang="en-US" sz="2800" dirty="0" smtClean="0"/>
              <a:t> </a:t>
            </a:r>
            <a:r>
              <a:rPr lang="en-US" sz="2800" dirty="0" err="1" smtClean="0"/>
              <a:t>thay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đăng</a:t>
            </a:r>
            <a:r>
              <a:rPr lang="en-US" sz="2800" dirty="0" smtClean="0"/>
              <a:t> </a:t>
            </a:r>
            <a:r>
              <a:rPr lang="en-US" sz="2800" dirty="0" err="1" smtClean="0"/>
              <a:t>ký</a:t>
            </a:r>
            <a:r>
              <a:rPr lang="en-US" sz="2800" dirty="0" smtClean="0"/>
              <a:t> </a:t>
            </a:r>
            <a:r>
              <a:rPr lang="en-US" sz="2800" dirty="0" err="1" smtClean="0"/>
              <a:t>niêm</a:t>
            </a:r>
            <a:r>
              <a:rPr lang="en-US" sz="2800" dirty="0" smtClean="0"/>
              <a:t> </a:t>
            </a:r>
            <a:r>
              <a:rPr lang="en-US" sz="2800" dirty="0" err="1" smtClean="0"/>
              <a:t>yết</a:t>
            </a:r>
            <a:r>
              <a:rPr lang="en-US" sz="2800" dirty="0" smtClean="0"/>
              <a:t> (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ba</a:t>
            </a:r>
            <a:r>
              <a:rPr lang="en-US" sz="2800" dirty="0" smtClean="0"/>
              <a:t> </a:t>
            </a:r>
            <a:r>
              <a:rPr lang="en-US" sz="2800" dirty="0" err="1" smtClean="0"/>
              <a:t>mươi</a:t>
            </a:r>
            <a:r>
              <a:rPr lang="en-US" sz="2800" dirty="0" smtClean="0"/>
              <a:t> (30)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sáp</a:t>
            </a:r>
            <a:r>
              <a:rPr lang="en-US" sz="2800" dirty="0" smtClean="0"/>
              <a:t> </a:t>
            </a:r>
            <a:r>
              <a:rPr lang="en-US" sz="2800" dirty="0" err="1" smtClean="0"/>
              <a:t>nhập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hoán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), SGDCK 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thay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niêm</a:t>
            </a:r>
            <a:r>
              <a:rPr lang="en-US" sz="2800" dirty="0" smtClean="0"/>
              <a:t> </a:t>
            </a:r>
            <a:r>
              <a:rPr lang="en-US" sz="2800" dirty="0" err="1" smtClean="0"/>
              <a:t>yết</a:t>
            </a:r>
            <a:r>
              <a:rPr lang="en-US" sz="2800" dirty="0" smtClean="0"/>
              <a:t>.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chấp</a:t>
            </a:r>
            <a:r>
              <a:rPr lang="en-US" sz="2800" dirty="0" smtClean="0"/>
              <a:t> </a:t>
            </a:r>
            <a:r>
              <a:rPr lang="en-US" sz="2800" dirty="0" err="1" smtClean="0"/>
              <a:t>thuận</a:t>
            </a:r>
            <a:r>
              <a:rPr lang="en-US" sz="2800" dirty="0" smtClean="0"/>
              <a:t>, SGDCK </a:t>
            </a:r>
            <a:r>
              <a:rPr lang="en-US" sz="2800" dirty="0" err="1" smtClean="0"/>
              <a:t>sẽ</a:t>
            </a:r>
            <a:r>
              <a:rPr lang="en-US" sz="2800" dirty="0" smtClean="0"/>
              <a:t> </a:t>
            </a:r>
            <a:r>
              <a:rPr lang="en-US" sz="2800" dirty="0" err="1" smtClean="0"/>
              <a:t>nêu</a:t>
            </a:r>
            <a:r>
              <a:rPr lang="en-US" sz="2800" dirty="0" smtClean="0"/>
              <a:t> </a:t>
            </a:r>
            <a:r>
              <a:rPr lang="en-US" sz="2800" dirty="0" err="1" smtClean="0"/>
              <a:t>rõ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do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endParaRPr lang="en-US" sz="2800" dirty="0" smtClean="0"/>
          </a:p>
          <a:p>
            <a:pPr marL="0" indent="0" algn="just"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vòng</a:t>
            </a:r>
            <a:r>
              <a:rPr lang="en-US" sz="2800" dirty="0" smtClean="0"/>
              <a:t> 05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HSX </a:t>
            </a:r>
            <a:r>
              <a:rPr lang="en-US" sz="2800" dirty="0" err="1" smtClean="0"/>
              <a:t>cấp</a:t>
            </a:r>
            <a:r>
              <a:rPr lang="en-US" sz="2800" dirty="0" smtClean="0"/>
              <a:t> QĐ </a:t>
            </a:r>
            <a:r>
              <a:rPr lang="en-US" sz="2800" dirty="0" err="1" smtClean="0"/>
              <a:t>thay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niêm</a:t>
            </a:r>
            <a:r>
              <a:rPr lang="en-US" sz="2800" dirty="0" smtClean="0"/>
              <a:t> </a:t>
            </a:r>
            <a:r>
              <a:rPr lang="en-US" sz="2800" dirty="0" err="1" smtClean="0"/>
              <a:t>yết</a:t>
            </a:r>
            <a:r>
              <a:rPr lang="en-US" sz="2800" dirty="0" smtClean="0"/>
              <a:t>: TCNY </a:t>
            </a:r>
            <a:r>
              <a:rPr lang="en-US" sz="2800" dirty="0" err="1" smtClean="0"/>
              <a:t>đăng</a:t>
            </a:r>
            <a:r>
              <a:rPr lang="en-US" sz="2800" dirty="0" smtClean="0"/>
              <a:t> </a:t>
            </a:r>
            <a:r>
              <a:rPr lang="en-US" sz="2800" dirty="0" err="1" smtClean="0"/>
              <a:t>ký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giao</a:t>
            </a:r>
            <a:r>
              <a:rPr lang="en-US" sz="2800" dirty="0" smtClean="0"/>
              <a:t> </a:t>
            </a:r>
            <a:r>
              <a:rPr lang="en-US" sz="2800" dirty="0" err="1" smtClean="0"/>
              <a:t>dịch</a:t>
            </a:r>
            <a:r>
              <a:rPr lang="en-US" sz="2800" dirty="0" smtClean="0"/>
              <a:t> (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cổ</a:t>
            </a:r>
            <a:r>
              <a:rPr lang="en-US" sz="2800" dirty="0" smtClean="0"/>
              <a:t> </a:t>
            </a:r>
            <a:r>
              <a:rPr lang="en-US" sz="2800" dirty="0" err="1" smtClean="0"/>
              <a:t>phiếu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 </a:t>
            </a:r>
            <a:r>
              <a:rPr lang="en-US" sz="2800" dirty="0" err="1" smtClean="0"/>
              <a:t>nhượng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2981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297"/>
            <a:ext cx="8991600" cy="715962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THAY ĐỔI ĐĂNG </a:t>
            </a:r>
            <a:r>
              <a:rPr lang="en-US" altLang="en-US" sz="2400" b="1" dirty="0"/>
              <a:t>KÝ NIÊM </a:t>
            </a:r>
            <a:r>
              <a:rPr lang="en-US" altLang="en-US" sz="2400" b="1" dirty="0" smtClean="0"/>
              <a:t>YẾT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LƯU Ý KHI THAY ĐỔI ĐĂNG KÝ NIÊM YẾT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56200"/>
          </a:xfrm>
        </p:spPr>
        <p:txBody>
          <a:bodyPr/>
          <a:lstStyle/>
          <a:p>
            <a:pPr lvl="0" algn="ctr">
              <a:spcBef>
                <a:spcPts val="900"/>
              </a:spcBef>
              <a:buClr>
                <a:srgbClr val="390AE6"/>
              </a:buClr>
              <a:buNone/>
              <a:defRPr/>
            </a:pPr>
            <a:r>
              <a:rPr lang="en-US" sz="3200" b="1" dirty="0" err="1" smtClean="0"/>
              <a:t>Thời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thực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thay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đổi</a:t>
            </a:r>
            <a:r>
              <a:rPr lang="en-US" sz="3200" b="1" dirty="0" smtClean="0"/>
              <a:t> ĐKNY </a:t>
            </a:r>
          </a:p>
          <a:p>
            <a:pPr marL="514350" lvl="0" indent="-514350" algn="just">
              <a:lnSpc>
                <a:spcPct val="150000"/>
              </a:lnSpc>
              <a:spcBef>
                <a:spcPts val="900"/>
              </a:spcBef>
              <a:buClr>
                <a:srgbClr val="390AE6"/>
              </a:buClr>
              <a:buAutoNum type="arabicPeriod"/>
              <a:defRPr/>
            </a:pPr>
            <a:r>
              <a:rPr lang="en-US" sz="3200" dirty="0" err="1" smtClean="0"/>
              <a:t>Phát</a:t>
            </a:r>
            <a:r>
              <a:rPr lang="en-US" sz="3200" dirty="0" smtClean="0"/>
              <a:t> </a:t>
            </a:r>
            <a:r>
              <a:rPr lang="en-US" sz="3200" dirty="0" err="1" smtClean="0"/>
              <a:t>hành</a:t>
            </a:r>
            <a:r>
              <a:rPr lang="en-US" sz="3200" dirty="0" smtClean="0"/>
              <a:t> CP </a:t>
            </a:r>
            <a:r>
              <a:rPr lang="en-US" sz="3200" dirty="0" err="1" smtClean="0"/>
              <a:t>trả</a:t>
            </a:r>
            <a:r>
              <a:rPr lang="en-US" sz="3200" dirty="0" smtClean="0"/>
              <a:t> </a:t>
            </a:r>
            <a:r>
              <a:rPr lang="en-US" sz="3200" dirty="0" err="1" smtClean="0"/>
              <a:t>cổ</a:t>
            </a:r>
            <a:r>
              <a:rPr lang="en-US" sz="3200" dirty="0" smtClean="0"/>
              <a:t> </a:t>
            </a:r>
            <a:r>
              <a:rPr lang="en-US" sz="3200" dirty="0" err="1" smtClean="0"/>
              <a:t>tức</a:t>
            </a:r>
            <a:r>
              <a:rPr lang="en-US" sz="3200" dirty="0" smtClean="0"/>
              <a:t>, </a:t>
            </a:r>
            <a:r>
              <a:rPr lang="en-US" sz="3200" dirty="0" err="1" smtClean="0"/>
              <a:t>tăng</a:t>
            </a:r>
            <a:r>
              <a:rPr lang="en-US" sz="3200" dirty="0" smtClean="0"/>
              <a:t> </a:t>
            </a:r>
            <a:r>
              <a:rPr lang="en-US" sz="3200" dirty="0" err="1" smtClean="0"/>
              <a:t>vốn</a:t>
            </a:r>
            <a:r>
              <a:rPr lang="en-US" sz="3200" dirty="0" smtClean="0"/>
              <a:t> </a:t>
            </a:r>
            <a:r>
              <a:rPr lang="en-US" sz="3200" dirty="0" err="1" smtClean="0"/>
              <a:t>cổ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Nguồn</a:t>
            </a:r>
            <a:r>
              <a:rPr lang="en-US" sz="3200" dirty="0" smtClean="0"/>
              <a:t> </a:t>
            </a:r>
            <a:r>
              <a:rPr lang="en-US" sz="3200" dirty="0" err="1" smtClean="0"/>
              <a:t>vốn</a:t>
            </a:r>
            <a:r>
              <a:rPr lang="en-US" sz="3200" dirty="0" smtClean="0"/>
              <a:t> CSH, ESOP: </a:t>
            </a:r>
            <a:r>
              <a:rPr lang="en-US" sz="3200" b="1" dirty="0" smtClean="0"/>
              <a:t>15 </a:t>
            </a:r>
            <a:r>
              <a:rPr lang="en-US" sz="3200" b="1" dirty="0" err="1" smtClean="0"/>
              <a:t>ngày</a:t>
            </a:r>
            <a:endParaRPr lang="en-US" sz="3200" b="1" dirty="0" smtClean="0"/>
          </a:p>
          <a:p>
            <a:pPr marL="514350" lvl="0" indent="-514350" algn="just">
              <a:lnSpc>
                <a:spcPct val="150000"/>
              </a:lnSpc>
              <a:spcBef>
                <a:spcPts val="900"/>
              </a:spcBef>
              <a:buClr>
                <a:srgbClr val="390AE6"/>
              </a:buClr>
              <a:buAutoNum type="arabicPeriod"/>
              <a:defRPr/>
            </a:pPr>
            <a:r>
              <a:rPr lang="en-US" sz="3200" b="1" dirty="0" smtClean="0"/>
              <a:t> </a:t>
            </a:r>
            <a:r>
              <a:rPr lang="en-US" sz="3200" dirty="0" err="1" smtClean="0"/>
              <a:t>Phát</a:t>
            </a:r>
            <a:r>
              <a:rPr lang="en-US" sz="3200" dirty="0" smtClean="0"/>
              <a:t> </a:t>
            </a:r>
            <a:r>
              <a:rPr lang="en-US" sz="3200" dirty="0" err="1" smtClean="0"/>
              <a:t>hành</a:t>
            </a:r>
            <a:r>
              <a:rPr lang="en-US" sz="3200" dirty="0" smtClean="0"/>
              <a:t> </a:t>
            </a:r>
            <a:r>
              <a:rPr lang="en-US" sz="3200" dirty="0" err="1" smtClean="0"/>
              <a:t>thêm</a:t>
            </a:r>
            <a:r>
              <a:rPr lang="en-US" sz="3200" dirty="0" smtClean="0"/>
              <a:t> </a:t>
            </a:r>
            <a:r>
              <a:rPr lang="en-US" sz="3200" dirty="0" err="1" smtClean="0"/>
              <a:t>cổ</a:t>
            </a:r>
            <a:r>
              <a:rPr lang="en-US" sz="3200" dirty="0" smtClean="0"/>
              <a:t> </a:t>
            </a:r>
            <a:r>
              <a:rPr lang="en-US" sz="3200" dirty="0" err="1" smtClean="0"/>
              <a:t>phiếu</a:t>
            </a:r>
            <a:r>
              <a:rPr lang="en-US" sz="3200" dirty="0" smtClean="0"/>
              <a:t>: </a:t>
            </a:r>
            <a:r>
              <a:rPr lang="en-US" sz="3200" b="1" dirty="0" smtClean="0"/>
              <a:t>30 </a:t>
            </a:r>
            <a:r>
              <a:rPr lang="en-US" sz="3200" b="1" dirty="0" err="1" smtClean="0"/>
              <a:t>ngày</a:t>
            </a:r>
            <a:endParaRPr lang="en-US" sz="3200" b="1" dirty="0" smtClean="0"/>
          </a:p>
          <a:p>
            <a:pPr marL="514350" lvl="0" indent="-514350" algn="just">
              <a:lnSpc>
                <a:spcPct val="150000"/>
              </a:lnSpc>
              <a:spcBef>
                <a:spcPts val="900"/>
              </a:spcBef>
              <a:buClr>
                <a:srgbClr val="390AE6"/>
              </a:buClr>
              <a:buAutoNum type="arabicPeriod"/>
              <a:defRPr/>
            </a:pPr>
            <a:r>
              <a:rPr lang="en-US" sz="3200" b="1" dirty="0" smtClean="0"/>
              <a:t> </a:t>
            </a:r>
            <a:r>
              <a:rPr lang="en-US" sz="3200" dirty="0" err="1" smtClean="0"/>
              <a:t>Qũy</a:t>
            </a:r>
            <a:r>
              <a:rPr lang="en-US" sz="3200" dirty="0" smtClean="0"/>
              <a:t> ĐTCK/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ty</a:t>
            </a:r>
            <a:r>
              <a:rPr lang="en-US" sz="3200" dirty="0" smtClean="0"/>
              <a:t> ĐTCK: </a:t>
            </a:r>
            <a:r>
              <a:rPr lang="en-US" sz="3200" b="1" dirty="0" smtClean="0"/>
              <a:t>30 </a:t>
            </a:r>
            <a:r>
              <a:rPr lang="en-US" sz="3200" b="1" dirty="0" err="1" smtClean="0"/>
              <a:t>ngày</a:t>
            </a:r>
            <a:endParaRPr lang="en-US" sz="3200" b="1" dirty="0" smtClean="0"/>
          </a:p>
          <a:p>
            <a:pPr marL="514350" lvl="0" indent="-514350" algn="just">
              <a:lnSpc>
                <a:spcPct val="150000"/>
              </a:lnSpc>
              <a:spcBef>
                <a:spcPts val="900"/>
              </a:spcBef>
              <a:buClr>
                <a:srgbClr val="390AE6"/>
              </a:buClr>
              <a:buNone/>
              <a:defRPr/>
            </a:pPr>
            <a:endParaRPr lang="en-US" sz="3200" b="1" dirty="0" smtClean="0"/>
          </a:p>
          <a:p>
            <a:pPr marL="514350" lvl="0" indent="-514350" algn="just">
              <a:lnSpc>
                <a:spcPct val="150000"/>
              </a:lnSpc>
              <a:spcBef>
                <a:spcPts val="900"/>
              </a:spcBef>
              <a:buClr>
                <a:srgbClr val="390AE6"/>
              </a:buClr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2981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QUY CHẾ NIÊM YẾT CHỨNG KHOÁN TẠI HSX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3. XỬ LÝ VI PHẠM 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0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297"/>
            <a:ext cx="8991600" cy="715962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XỬ LÝ VI PHẠM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NHẮC NHỞ TOÀN THỊ TRƯỜNG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382000" cy="4470401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vi-VN" sz="3200" dirty="0" smtClean="0"/>
              <a:t>Tổ </a:t>
            </a:r>
            <a:r>
              <a:rPr lang="vi-VN" sz="3200" dirty="0"/>
              <a:t>chức niêm yết</a:t>
            </a:r>
            <a:r>
              <a:rPr lang="en-US" sz="3200" dirty="0"/>
              <a:t>/</a:t>
            </a:r>
            <a:r>
              <a:rPr lang="en-US" sz="3200" dirty="0" err="1"/>
              <a:t>công</a:t>
            </a:r>
            <a:r>
              <a:rPr lang="en-US" sz="3200" dirty="0"/>
              <a:t> </a:t>
            </a:r>
            <a:r>
              <a:rPr lang="en-US" sz="3200" dirty="0" err="1"/>
              <a:t>ty</a:t>
            </a:r>
            <a:r>
              <a:rPr lang="en-US" sz="3200" dirty="0"/>
              <a:t> </a:t>
            </a:r>
            <a:r>
              <a:rPr lang="en-US" sz="3200" dirty="0" err="1"/>
              <a:t>quản</a:t>
            </a:r>
            <a:r>
              <a:rPr lang="en-US" sz="3200" dirty="0"/>
              <a:t> </a:t>
            </a:r>
            <a:r>
              <a:rPr lang="en-US" sz="3200" dirty="0" err="1"/>
              <a:t>lý</a:t>
            </a:r>
            <a:r>
              <a:rPr lang="en-US" sz="3200" dirty="0"/>
              <a:t> </a:t>
            </a:r>
            <a:r>
              <a:rPr lang="en-US" sz="3200" dirty="0" err="1"/>
              <a:t>quỹ</a:t>
            </a:r>
            <a:r>
              <a:rPr lang="vi-VN" sz="3200" dirty="0"/>
              <a:t> bị nhắc nhở </a:t>
            </a:r>
            <a:r>
              <a:rPr lang="en-US" sz="3200" dirty="0"/>
              <a:t>vi </a:t>
            </a:r>
            <a:r>
              <a:rPr lang="en-US" sz="3200" dirty="0" err="1"/>
              <a:t>phạm</a:t>
            </a:r>
            <a:r>
              <a:rPr lang="en-US" sz="3200" dirty="0"/>
              <a:t> </a:t>
            </a:r>
            <a:r>
              <a:rPr lang="vi-VN" sz="3200" dirty="0"/>
              <a:t>trên toàn thị trường khi vi phạm quy định công bố thông tin từ b</a:t>
            </a:r>
            <a:r>
              <a:rPr lang="en-US" sz="3200" dirty="0"/>
              <a:t>a</a:t>
            </a:r>
            <a:r>
              <a:rPr lang="vi-VN" sz="3200" dirty="0"/>
              <a:t> (0</a:t>
            </a:r>
            <a:r>
              <a:rPr lang="en-US" sz="3200" dirty="0"/>
              <a:t>3</a:t>
            </a:r>
            <a:r>
              <a:rPr lang="vi-VN" sz="3200" dirty="0"/>
              <a:t>) lần trở lên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vòng</a:t>
            </a:r>
            <a:r>
              <a:rPr lang="vi-VN" sz="3200" dirty="0"/>
              <a:t> một (</a:t>
            </a:r>
            <a:r>
              <a:rPr lang="en-US" sz="3200" dirty="0"/>
              <a:t>01</a:t>
            </a:r>
            <a:r>
              <a:rPr lang="vi-VN" sz="3200" dirty="0"/>
              <a:t>)</a:t>
            </a:r>
            <a:r>
              <a:rPr lang="en-US" sz="3200" dirty="0"/>
              <a:t> </a:t>
            </a:r>
            <a:r>
              <a:rPr lang="en-US" sz="3200" dirty="0" err="1" smtClean="0"/>
              <a:t>năm</a:t>
            </a:r>
            <a:endParaRPr lang="en-US" sz="3200" dirty="0" smtClean="0"/>
          </a:p>
          <a:p>
            <a:pPr algn="just">
              <a:buFontTx/>
              <a:buChar char="-"/>
            </a:pPr>
            <a:r>
              <a:rPr lang="vi-VN" sz="3200" dirty="0"/>
              <a:t>SGDCK thực hiện công bố thông tin </a:t>
            </a:r>
            <a:r>
              <a:rPr lang="en-US" sz="3200" dirty="0" err="1"/>
              <a:t>Quyết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nhắc</a:t>
            </a:r>
            <a:r>
              <a:rPr lang="en-US" sz="3200" dirty="0"/>
              <a:t> </a:t>
            </a:r>
            <a:r>
              <a:rPr lang="en-US" sz="3200" dirty="0" err="1"/>
              <a:t>nhở</a:t>
            </a:r>
            <a:r>
              <a:rPr lang="en-US" sz="3200" dirty="0"/>
              <a:t> vi </a:t>
            </a:r>
            <a:r>
              <a:rPr lang="en-US" sz="3200" dirty="0" err="1"/>
              <a:t>phạm</a:t>
            </a:r>
            <a:r>
              <a:rPr lang="en-US" sz="3200" dirty="0"/>
              <a:t> </a:t>
            </a:r>
            <a:r>
              <a:rPr lang="vi-VN" sz="3200" dirty="0"/>
              <a:t>trên toàn thị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 smtClean="0"/>
              <a:t>hợp</a:t>
            </a:r>
            <a:r>
              <a:rPr lang="en-US" sz="3200" dirty="0" smtClean="0"/>
              <a:t> </a:t>
            </a:r>
            <a:r>
              <a:rPr lang="en-US" sz="3200" dirty="0" err="1" smtClean="0"/>
              <a:t>nêu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endParaRPr lang="en-US" sz="3200" dirty="0" smtClean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4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95"/>
            <a:ext cx="8229600" cy="817605"/>
          </a:xfrm>
        </p:spPr>
        <p:txBody>
          <a:bodyPr/>
          <a:lstStyle/>
          <a:p>
            <a:pPr algn="ctr"/>
            <a:r>
              <a:rPr lang="en-US" altLang="en-US" sz="2400" b="1" dirty="0"/>
              <a:t>XỬ LÝ VI PHẠM</a:t>
            </a:r>
            <a:br>
              <a:rPr lang="en-US" altLang="en-US" sz="2400" b="1" dirty="0"/>
            </a:br>
            <a:r>
              <a:rPr lang="en-US" altLang="en-US" sz="2400" b="1" dirty="0" smtClean="0"/>
              <a:t>CẢNH BÁO – KIỂM SOÁT CỔ PHIẾU – TRÁI PHIẾU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CẢNH BÁO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5029200"/>
          </a:xfrm>
        </p:spPr>
        <p:txBody>
          <a:bodyPr/>
          <a:lstStyle/>
          <a:p>
            <a:pPr algn="just"/>
            <a:r>
              <a:rPr lang="en-US" dirty="0" smtClean="0"/>
              <a:t>VĐL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120 </a:t>
            </a:r>
            <a:r>
              <a:rPr lang="en-US" dirty="0" err="1"/>
              <a:t>tỷ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BCTC </a:t>
            </a:r>
            <a:r>
              <a:rPr lang="en-US" dirty="0" err="1"/>
              <a:t>kỳ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 smtClean="0"/>
              <a:t>nhất</a:t>
            </a:r>
            <a:endParaRPr lang="en-US" dirty="0" smtClean="0"/>
          </a:p>
          <a:p>
            <a:pPr algn="just"/>
            <a:r>
              <a:rPr lang="en-US" dirty="0" smtClean="0"/>
              <a:t>LNST </a:t>
            </a:r>
            <a:r>
              <a:rPr lang="en-US" dirty="0" err="1" smtClean="0"/>
              <a:t>trên</a:t>
            </a:r>
            <a:r>
              <a:rPr lang="en-US" dirty="0" smtClean="0"/>
              <a:t> BCTC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i="1" dirty="0"/>
              <a:t>(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tính</a:t>
            </a:r>
            <a:r>
              <a:rPr lang="en-US" i="1" dirty="0"/>
              <a:t> </a:t>
            </a:r>
            <a:r>
              <a:rPr lang="en-US" i="1" dirty="0" err="1"/>
              <a:t>đến</a:t>
            </a:r>
            <a:r>
              <a:rPr lang="en-US" i="1" dirty="0"/>
              <a:t> </a:t>
            </a:r>
            <a:r>
              <a:rPr lang="en-US" i="1" dirty="0" err="1"/>
              <a:t>ảnh</a:t>
            </a:r>
            <a:r>
              <a:rPr lang="en-US" i="1" dirty="0"/>
              <a:t> </a:t>
            </a:r>
            <a:r>
              <a:rPr lang="en-US" i="1" dirty="0" err="1"/>
              <a:t>hưởng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ý </a:t>
            </a:r>
            <a:r>
              <a:rPr lang="en-US" i="1" dirty="0" err="1"/>
              <a:t>kiến</a:t>
            </a:r>
            <a:r>
              <a:rPr lang="en-US" i="1" dirty="0"/>
              <a:t> </a:t>
            </a:r>
            <a:r>
              <a:rPr lang="en-US" i="1" dirty="0" err="1" smtClean="0"/>
              <a:t>kiểm</a:t>
            </a:r>
            <a:r>
              <a:rPr lang="en-US" i="1" dirty="0" smtClean="0"/>
              <a:t> </a:t>
            </a:r>
            <a:r>
              <a:rPr lang="en-US" i="1" dirty="0" err="1" smtClean="0"/>
              <a:t>toán</a:t>
            </a:r>
            <a:r>
              <a:rPr lang="en-US" i="1" dirty="0" smtClean="0"/>
              <a:t> </a:t>
            </a:r>
            <a:r>
              <a:rPr lang="en-US" i="1" dirty="0" err="1" smtClean="0"/>
              <a:t>ngoại</a:t>
            </a:r>
            <a:r>
              <a:rPr lang="en-US" i="1" dirty="0" smtClean="0"/>
              <a:t> </a:t>
            </a:r>
            <a:r>
              <a:rPr lang="en-US" i="1" dirty="0" err="1" smtClean="0"/>
              <a:t>trừ</a:t>
            </a:r>
            <a:r>
              <a:rPr lang="en-US" i="1" dirty="0" smtClean="0"/>
              <a:t>)</a:t>
            </a:r>
          </a:p>
          <a:p>
            <a:pPr marL="0" indent="0" algn="just">
              <a:buNone/>
            </a:pPr>
            <a:endParaRPr lang="en-US" i="1" dirty="0" smtClean="0"/>
          </a:p>
          <a:p>
            <a:pPr algn="just"/>
            <a:r>
              <a:rPr lang="en-US" dirty="0" smtClean="0"/>
              <a:t>LNST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BCTC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tính</a:t>
            </a:r>
            <a:r>
              <a:rPr lang="en-US" i="1" dirty="0"/>
              <a:t> </a:t>
            </a:r>
            <a:r>
              <a:rPr lang="en-US" i="1" dirty="0" err="1"/>
              <a:t>đến</a:t>
            </a:r>
            <a:r>
              <a:rPr lang="en-US" i="1" dirty="0"/>
              <a:t> </a:t>
            </a:r>
            <a:r>
              <a:rPr lang="en-US" i="1" dirty="0" err="1"/>
              <a:t>ảnh</a:t>
            </a:r>
            <a:r>
              <a:rPr lang="en-US" i="1" dirty="0"/>
              <a:t> </a:t>
            </a:r>
            <a:r>
              <a:rPr lang="en-US" i="1" dirty="0" err="1"/>
              <a:t>hưởng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ý </a:t>
            </a:r>
            <a:r>
              <a:rPr lang="en-US" i="1" dirty="0" err="1"/>
              <a:t>kiến</a:t>
            </a:r>
            <a:r>
              <a:rPr lang="en-US" i="1" dirty="0"/>
              <a:t> </a:t>
            </a:r>
            <a:r>
              <a:rPr lang="en-US" i="1" dirty="0" err="1" smtClean="0"/>
              <a:t>kiểm</a:t>
            </a:r>
            <a:r>
              <a:rPr lang="en-US" i="1" dirty="0" smtClean="0"/>
              <a:t> </a:t>
            </a:r>
            <a:r>
              <a:rPr lang="en-US" i="1" dirty="0" err="1" smtClean="0"/>
              <a:t>toán</a:t>
            </a:r>
            <a:r>
              <a:rPr lang="en-US" i="1" dirty="0" smtClean="0"/>
              <a:t> </a:t>
            </a:r>
            <a:r>
              <a:rPr lang="en-US" i="1" dirty="0" err="1" smtClean="0"/>
              <a:t>ngoại</a:t>
            </a:r>
            <a:r>
              <a:rPr lang="en-US" i="1" dirty="0" smtClean="0"/>
              <a:t> </a:t>
            </a:r>
            <a:r>
              <a:rPr lang="en-US" i="1" dirty="0" err="1"/>
              <a:t>trừ</a:t>
            </a:r>
            <a:r>
              <a:rPr lang="en-US" i="1" dirty="0"/>
              <a:t> 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KIỂM SOÁT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041775" cy="5105400"/>
          </a:xfrm>
        </p:spPr>
        <p:txBody>
          <a:bodyPr/>
          <a:lstStyle/>
          <a:p>
            <a:pPr algn="just"/>
            <a:r>
              <a:rPr lang="en-US" dirty="0"/>
              <a:t>VĐL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120 </a:t>
            </a:r>
            <a:r>
              <a:rPr lang="en-US" dirty="0" err="1"/>
              <a:t>tỷ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BCTC </a:t>
            </a:r>
            <a:r>
              <a:rPr lang="en-US" dirty="0" err="1"/>
              <a:t>kỳ</a:t>
            </a:r>
            <a:r>
              <a:rPr lang="en-US" dirty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endParaRPr lang="en-US" dirty="0" smtClean="0"/>
          </a:p>
          <a:p>
            <a:pPr algn="just"/>
            <a:r>
              <a:rPr lang="en-US" dirty="0" smtClean="0"/>
              <a:t>LNST, LNST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r>
              <a:rPr lang="en-US" dirty="0" smtClean="0"/>
              <a:t> </a:t>
            </a:r>
            <a:r>
              <a:rPr lang="en-US" dirty="0" err="1"/>
              <a:t>trên</a:t>
            </a:r>
            <a:r>
              <a:rPr lang="en-US" dirty="0"/>
              <a:t> BCTC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i="1" dirty="0"/>
              <a:t>(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tính</a:t>
            </a:r>
            <a:r>
              <a:rPr lang="en-US" i="1" dirty="0"/>
              <a:t> </a:t>
            </a:r>
            <a:r>
              <a:rPr lang="en-US" i="1" dirty="0" err="1"/>
              <a:t>đến</a:t>
            </a:r>
            <a:r>
              <a:rPr lang="en-US" i="1" dirty="0"/>
              <a:t> </a:t>
            </a:r>
            <a:r>
              <a:rPr lang="en-US" i="1" dirty="0" err="1"/>
              <a:t>ảnh</a:t>
            </a:r>
            <a:r>
              <a:rPr lang="en-US" i="1" dirty="0"/>
              <a:t> </a:t>
            </a:r>
            <a:r>
              <a:rPr lang="en-US" i="1" dirty="0" err="1"/>
              <a:t>hưởng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ý </a:t>
            </a:r>
            <a:r>
              <a:rPr lang="en-US" i="1" dirty="0" err="1"/>
              <a:t>kiến</a:t>
            </a:r>
            <a:r>
              <a:rPr lang="en-US" i="1" dirty="0"/>
              <a:t> </a:t>
            </a:r>
            <a:r>
              <a:rPr lang="en-US" i="1" dirty="0" err="1"/>
              <a:t>kiểm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ngoại</a:t>
            </a:r>
            <a:r>
              <a:rPr lang="en-US" i="1" dirty="0"/>
              <a:t> </a:t>
            </a:r>
            <a:r>
              <a:rPr lang="en-US" i="1" dirty="0" err="1"/>
              <a:t>trừ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err="1"/>
              <a:t>Lỗ</a:t>
            </a:r>
            <a:r>
              <a:rPr lang="en-US" dirty="0"/>
              <a:t> </a:t>
            </a:r>
            <a:r>
              <a:rPr lang="en-US" dirty="0" err="1"/>
              <a:t>lũy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vượt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vốn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smtClean="0"/>
              <a:t>BCTC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niên</a:t>
            </a:r>
            <a:r>
              <a:rPr lang="en-US" dirty="0"/>
              <a:t> </a:t>
            </a:r>
            <a:r>
              <a:rPr lang="en-US" dirty="0" err="1"/>
              <a:t>soát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tính</a:t>
            </a:r>
            <a:r>
              <a:rPr lang="en-US" i="1" dirty="0"/>
              <a:t> </a:t>
            </a:r>
            <a:r>
              <a:rPr lang="en-US" i="1" dirty="0" err="1"/>
              <a:t>đến</a:t>
            </a:r>
            <a:r>
              <a:rPr lang="en-US" i="1" dirty="0"/>
              <a:t> </a:t>
            </a:r>
            <a:r>
              <a:rPr lang="en-US" i="1" dirty="0" err="1"/>
              <a:t>ảnh</a:t>
            </a:r>
            <a:r>
              <a:rPr lang="en-US" i="1" dirty="0"/>
              <a:t> </a:t>
            </a:r>
            <a:r>
              <a:rPr lang="en-US" i="1" dirty="0" err="1"/>
              <a:t>hưởng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ý </a:t>
            </a:r>
            <a:r>
              <a:rPr lang="en-US" i="1" dirty="0" err="1"/>
              <a:t>kiến</a:t>
            </a:r>
            <a:r>
              <a:rPr lang="en-US" i="1" dirty="0"/>
              <a:t> </a:t>
            </a:r>
            <a:r>
              <a:rPr lang="en-US" i="1" dirty="0" err="1"/>
              <a:t>kiểm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 </a:t>
            </a:r>
            <a:r>
              <a:rPr lang="en-US" i="1" dirty="0" err="1"/>
              <a:t>ngoại</a:t>
            </a:r>
            <a:r>
              <a:rPr lang="en-US" i="1" dirty="0"/>
              <a:t> </a:t>
            </a:r>
            <a:r>
              <a:rPr lang="en-US" i="1" dirty="0" err="1"/>
              <a:t>trừ</a:t>
            </a:r>
            <a:r>
              <a:rPr lang="en-US" i="1" dirty="0"/>
              <a:t> 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A24E-8902-4C40-A5D1-95FD3A12B76A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307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95"/>
            <a:ext cx="8229600" cy="817605"/>
          </a:xfrm>
        </p:spPr>
        <p:txBody>
          <a:bodyPr/>
          <a:lstStyle/>
          <a:p>
            <a:pPr algn="ctr"/>
            <a:r>
              <a:rPr lang="en-US" altLang="en-US" sz="2400" b="1" dirty="0"/>
              <a:t>XỬ LÝ VI PHẠM</a:t>
            </a:r>
            <a:br>
              <a:rPr lang="en-US" altLang="en-US" sz="2400" b="1" dirty="0"/>
            </a:br>
            <a:r>
              <a:rPr lang="en-US" altLang="en-US" sz="2400" b="1" dirty="0" smtClean="0"/>
              <a:t>CẢNH BÁO – KIỂM SOÁT CỔ PHIẾU – TRÁI PHIẾU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CẢNH BÁO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5029200" cy="5029200"/>
          </a:xfrm>
        </p:spPr>
        <p:txBody>
          <a:bodyPr/>
          <a:lstStyle/>
          <a:p>
            <a:pPr algn="just"/>
            <a:r>
              <a:rPr lang="en-US" sz="2200" dirty="0" smtClean="0"/>
              <a:t>TCNY </a:t>
            </a:r>
            <a:r>
              <a:rPr lang="en-US" sz="2200" dirty="0" err="1" smtClean="0"/>
              <a:t>ngừng</a:t>
            </a:r>
            <a:r>
              <a:rPr lang="en-US" sz="2200" dirty="0" smtClean="0"/>
              <a:t> </a:t>
            </a:r>
            <a:r>
              <a:rPr lang="en-US" sz="2200" dirty="0" err="1"/>
              <a:t>hoặc</a:t>
            </a:r>
            <a:r>
              <a:rPr lang="en-US" sz="2200" dirty="0"/>
              <a:t> </a:t>
            </a:r>
            <a:r>
              <a:rPr lang="en-US" sz="2200" dirty="0" err="1"/>
              <a:t>bị</a:t>
            </a:r>
            <a:r>
              <a:rPr lang="en-US" sz="2200" dirty="0"/>
              <a:t> </a:t>
            </a:r>
            <a:r>
              <a:rPr lang="en-US" sz="2200" dirty="0" err="1"/>
              <a:t>ngừng</a:t>
            </a:r>
            <a:r>
              <a:rPr lang="en-US" sz="2200" dirty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hoạt</a:t>
            </a:r>
            <a:r>
              <a:rPr lang="en-US" sz="2200" dirty="0" smtClean="0"/>
              <a:t> </a:t>
            </a:r>
            <a:r>
              <a:rPr lang="en-US" sz="2200" dirty="0" err="1"/>
              <a:t>động</a:t>
            </a:r>
            <a:r>
              <a:rPr lang="en-US" sz="2200" dirty="0"/>
              <a:t> </a:t>
            </a:r>
            <a:r>
              <a:rPr lang="en-US" sz="2200" dirty="0" smtClean="0"/>
              <a:t>SX - KD </a:t>
            </a:r>
            <a:r>
              <a:rPr lang="en-US" sz="2200" dirty="0" err="1"/>
              <a:t>chính</a:t>
            </a:r>
            <a:r>
              <a:rPr lang="en-US" sz="2200" dirty="0"/>
              <a:t> </a:t>
            </a:r>
            <a:r>
              <a:rPr lang="en-US" sz="2200" dirty="0" err="1"/>
              <a:t>từ</a:t>
            </a:r>
            <a:r>
              <a:rPr lang="en-US" sz="2200" dirty="0"/>
              <a:t> </a:t>
            </a:r>
            <a:r>
              <a:rPr lang="en-US" sz="2200" dirty="0" smtClean="0"/>
              <a:t>03 </a:t>
            </a:r>
            <a:r>
              <a:rPr lang="en-US" sz="2200" dirty="0" err="1"/>
              <a:t>tháng</a:t>
            </a:r>
            <a:r>
              <a:rPr lang="en-US" sz="2200" dirty="0"/>
              <a:t> </a:t>
            </a:r>
            <a:r>
              <a:rPr lang="en-US" sz="2200" dirty="0" err="1"/>
              <a:t>trở</a:t>
            </a:r>
            <a:r>
              <a:rPr lang="en-US" sz="2200" dirty="0"/>
              <a:t> </a:t>
            </a:r>
            <a:r>
              <a:rPr lang="en-US" sz="2200" dirty="0" err="1" smtClean="0"/>
              <a:t>lên</a:t>
            </a:r>
            <a:endParaRPr lang="en-US" sz="2200" dirty="0" smtClean="0"/>
          </a:p>
          <a:p>
            <a:pPr algn="just"/>
            <a:r>
              <a:rPr lang="en-US" sz="2200" dirty="0" smtClean="0"/>
              <a:t>TCNY </a:t>
            </a:r>
            <a:r>
              <a:rPr lang="vi-VN" sz="2200" dirty="0" smtClean="0"/>
              <a:t>chậm </a:t>
            </a:r>
            <a:r>
              <a:rPr lang="vi-VN" sz="2200" dirty="0"/>
              <a:t>nộp </a:t>
            </a:r>
            <a:r>
              <a:rPr lang="en-US" sz="2200" dirty="0" smtClean="0"/>
              <a:t>BCTC </a:t>
            </a:r>
            <a:r>
              <a:rPr lang="en-US" sz="2200" dirty="0" err="1" smtClean="0"/>
              <a:t>kiểm</a:t>
            </a:r>
            <a:r>
              <a:rPr lang="en-US" sz="2200" dirty="0" smtClean="0"/>
              <a:t> </a:t>
            </a:r>
            <a:r>
              <a:rPr lang="en-US" sz="2200" dirty="0" err="1"/>
              <a:t>toán</a:t>
            </a:r>
            <a:r>
              <a:rPr lang="en-US" sz="2200" dirty="0"/>
              <a:t> </a:t>
            </a:r>
            <a:r>
              <a:rPr lang="en-US" sz="2200" dirty="0" err="1" smtClean="0"/>
              <a:t>năm</a:t>
            </a:r>
            <a:r>
              <a:rPr lang="en-US" sz="2200" dirty="0" smtClean="0"/>
              <a:t> </a:t>
            </a:r>
            <a:r>
              <a:rPr lang="vi-VN" sz="2200" dirty="0" smtClean="0"/>
              <a:t>hoặc </a:t>
            </a:r>
            <a:r>
              <a:rPr lang="en-US" sz="2200" dirty="0" smtClean="0"/>
              <a:t>BCTC </a:t>
            </a:r>
            <a:r>
              <a:rPr lang="vi-VN" sz="2200" dirty="0" smtClean="0"/>
              <a:t>bán </a:t>
            </a:r>
            <a:r>
              <a:rPr lang="vi-VN" sz="2200" dirty="0"/>
              <a:t>niên </a:t>
            </a:r>
            <a:r>
              <a:rPr lang="vi-VN" sz="2200" dirty="0" smtClean="0"/>
              <a:t>soát </a:t>
            </a:r>
            <a:r>
              <a:rPr lang="vi-VN" sz="2200" dirty="0"/>
              <a:t>xét quá </a:t>
            </a:r>
            <a:r>
              <a:rPr lang="vi-VN" sz="2200" dirty="0" smtClean="0"/>
              <a:t>15 </a:t>
            </a:r>
            <a:r>
              <a:rPr lang="vi-VN" sz="2200" dirty="0"/>
              <a:t>ngày </a:t>
            </a:r>
            <a:r>
              <a:rPr lang="en-US" sz="2200" dirty="0" err="1"/>
              <a:t>làm</a:t>
            </a:r>
            <a:r>
              <a:rPr lang="en-US" sz="2200" dirty="0"/>
              <a:t> </a:t>
            </a:r>
            <a:r>
              <a:rPr lang="en-US" sz="2200" dirty="0" err="1"/>
              <a:t>việc</a:t>
            </a:r>
            <a:r>
              <a:rPr lang="en-US" sz="2200" dirty="0"/>
              <a:t> </a:t>
            </a:r>
            <a:r>
              <a:rPr lang="vi-VN" sz="2200" dirty="0"/>
              <a:t>kể từ ngày hết hạn </a:t>
            </a:r>
            <a:r>
              <a:rPr lang="en-US" sz="2200" dirty="0" smtClean="0"/>
              <a:t>CBTT</a:t>
            </a:r>
            <a:r>
              <a:rPr lang="vi-VN" sz="2200" dirty="0" smtClean="0"/>
              <a:t> </a:t>
            </a:r>
            <a:r>
              <a:rPr lang="vi-VN" sz="2200" dirty="0"/>
              <a:t>theo quy </a:t>
            </a:r>
            <a:r>
              <a:rPr lang="vi-VN" sz="2200" dirty="0" smtClean="0"/>
              <a:t>định</a:t>
            </a:r>
            <a:endParaRPr lang="en-US" sz="2200" dirty="0" smtClean="0"/>
          </a:p>
          <a:p>
            <a:pPr algn="just"/>
            <a:r>
              <a:rPr lang="en-US" sz="2200" dirty="0" smtClean="0"/>
              <a:t>TCNY vi </a:t>
            </a:r>
            <a:r>
              <a:rPr lang="en-US" sz="2200" dirty="0" err="1" smtClean="0"/>
              <a:t>phạm</a:t>
            </a:r>
            <a:r>
              <a:rPr lang="en-US" sz="2200" dirty="0" smtClean="0"/>
              <a:t> </a:t>
            </a:r>
            <a:r>
              <a:rPr lang="en-US" sz="2200" dirty="0" err="1" smtClean="0"/>
              <a:t>quy</a:t>
            </a:r>
            <a:r>
              <a:rPr lang="en-US" sz="2200" dirty="0" smtClean="0"/>
              <a:t> </a:t>
            </a:r>
            <a:r>
              <a:rPr lang="en-US" sz="2200" dirty="0" err="1" smtClean="0"/>
              <a:t>định</a:t>
            </a:r>
            <a:r>
              <a:rPr lang="en-US" sz="2200" dirty="0" smtClean="0"/>
              <a:t> CBTT </a:t>
            </a:r>
            <a:r>
              <a:rPr lang="en-US" sz="2200" dirty="0" err="1" smtClean="0"/>
              <a:t>từ</a:t>
            </a:r>
            <a:r>
              <a:rPr lang="en-US" sz="2200" dirty="0" smtClean="0"/>
              <a:t> </a:t>
            </a:r>
            <a:r>
              <a:rPr lang="vi-VN" sz="2200" dirty="0" smtClean="0"/>
              <a:t>0</a:t>
            </a:r>
            <a:r>
              <a:rPr lang="en-US" sz="2200" dirty="0" smtClean="0"/>
              <a:t>4</a:t>
            </a:r>
            <a:r>
              <a:rPr lang="vi-VN" sz="2200" dirty="0" smtClean="0"/>
              <a:t> </a:t>
            </a:r>
            <a:r>
              <a:rPr lang="vi-VN" sz="2200" dirty="0"/>
              <a:t>lần trở lên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vòng</a:t>
            </a:r>
            <a:r>
              <a:rPr lang="vi-VN" sz="2200" dirty="0"/>
              <a:t> </a:t>
            </a:r>
            <a:r>
              <a:rPr lang="en-US" sz="2200" dirty="0" smtClean="0"/>
              <a:t>01 </a:t>
            </a:r>
            <a:r>
              <a:rPr lang="en-US" sz="2200" dirty="0" err="1" smtClean="0"/>
              <a:t>năm</a:t>
            </a:r>
            <a:endParaRPr lang="en-US" sz="2200" dirty="0" smtClean="0"/>
          </a:p>
          <a:p>
            <a:pPr algn="just"/>
            <a:r>
              <a:rPr lang="en-US" sz="2200" dirty="0" err="1"/>
              <a:t>Cổ</a:t>
            </a:r>
            <a:r>
              <a:rPr lang="en-US" sz="2200" dirty="0"/>
              <a:t> </a:t>
            </a:r>
            <a:r>
              <a:rPr lang="en-US" sz="2200" dirty="0" err="1"/>
              <a:t>phiếu</a:t>
            </a:r>
            <a:r>
              <a:rPr lang="en-US" sz="2200" dirty="0"/>
              <a:t>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giao</a:t>
            </a:r>
            <a:r>
              <a:rPr lang="en-US" sz="2200" dirty="0"/>
              <a:t> </a:t>
            </a:r>
            <a:r>
              <a:rPr lang="en-US" sz="2200" dirty="0" err="1"/>
              <a:t>dịch</a:t>
            </a:r>
            <a:r>
              <a:rPr lang="en-US" sz="2200" dirty="0"/>
              <a:t>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vòng</a:t>
            </a:r>
            <a:r>
              <a:rPr lang="en-US" sz="2200" dirty="0"/>
              <a:t> </a:t>
            </a:r>
            <a:r>
              <a:rPr lang="en-US" sz="2200" dirty="0" err="1"/>
              <a:t>sáu</a:t>
            </a:r>
            <a:r>
              <a:rPr lang="en-US" sz="2200" dirty="0"/>
              <a:t> (06) </a:t>
            </a:r>
            <a:r>
              <a:rPr lang="en-US" sz="2200" dirty="0" err="1" smtClean="0"/>
              <a:t>tháng</a:t>
            </a:r>
            <a:endParaRPr lang="en-US" sz="2200" dirty="0" smtClean="0"/>
          </a:p>
          <a:p>
            <a:pPr algn="just"/>
            <a:r>
              <a:rPr lang="en-US" sz="2200" dirty="0" smtClean="0"/>
              <a:t>SGDCK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thấy</a:t>
            </a:r>
            <a:r>
              <a:rPr lang="en-US" sz="2200" dirty="0"/>
              <a:t> </a:t>
            </a:r>
            <a:r>
              <a:rPr lang="en-US" sz="2200" dirty="0" err="1"/>
              <a:t>cần</a:t>
            </a:r>
            <a:r>
              <a:rPr lang="en-US" sz="2200" dirty="0"/>
              <a:t> </a:t>
            </a:r>
            <a:r>
              <a:rPr lang="en-US" sz="2200" dirty="0" err="1"/>
              <a:t>thiết</a:t>
            </a:r>
            <a:r>
              <a:rPr lang="en-US" sz="2200" dirty="0"/>
              <a:t> </a:t>
            </a:r>
            <a:r>
              <a:rPr lang="en-US" sz="2200" dirty="0" err="1"/>
              <a:t>để</a:t>
            </a:r>
            <a:r>
              <a:rPr lang="en-US" sz="2200" dirty="0"/>
              <a:t> </a:t>
            </a:r>
            <a:r>
              <a:rPr lang="en-US" sz="2200" dirty="0" err="1"/>
              <a:t>bảo</a:t>
            </a:r>
            <a:r>
              <a:rPr lang="en-US" sz="2200" dirty="0"/>
              <a:t> </a:t>
            </a:r>
            <a:r>
              <a:rPr lang="en-US" sz="2200" dirty="0" err="1"/>
              <a:t>vệ</a:t>
            </a:r>
            <a:r>
              <a:rPr lang="en-US" sz="2200" dirty="0"/>
              <a:t> </a:t>
            </a:r>
            <a:r>
              <a:rPr lang="en-US" sz="2200" dirty="0" err="1"/>
              <a:t>quyền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nhà</a:t>
            </a:r>
            <a:r>
              <a:rPr lang="en-US" sz="2200" dirty="0"/>
              <a:t> </a:t>
            </a:r>
            <a:r>
              <a:rPr lang="en-US" sz="2200" dirty="0" err="1"/>
              <a:t>đầu</a:t>
            </a:r>
            <a:r>
              <a:rPr lang="en-US" sz="2200" dirty="0"/>
              <a:t> </a:t>
            </a:r>
            <a:r>
              <a:rPr lang="en-US" sz="2200" dirty="0" err="1"/>
              <a:t>tư</a:t>
            </a:r>
            <a:r>
              <a:rPr lang="en-US" sz="2200" dirty="0"/>
              <a:t> </a:t>
            </a:r>
            <a:r>
              <a:rPr lang="en-US" sz="2200" dirty="0" err="1"/>
              <a:t>sau</a:t>
            </a:r>
            <a:r>
              <a:rPr lang="en-US" sz="2200" dirty="0"/>
              <a:t> </a:t>
            </a:r>
            <a:r>
              <a:rPr lang="en-US" sz="2200" dirty="0" err="1"/>
              <a:t>khi</a:t>
            </a:r>
            <a:r>
              <a:rPr lang="en-US" sz="2200" dirty="0"/>
              <a:t> </a:t>
            </a:r>
            <a:r>
              <a:rPr lang="en-US" sz="2200" dirty="0" err="1"/>
              <a:t>được</a:t>
            </a:r>
            <a:r>
              <a:rPr lang="en-US" sz="2200" dirty="0"/>
              <a:t> UBCKNN </a:t>
            </a:r>
            <a:r>
              <a:rPr lang="en-US" sz="2200" dirty="0" err="1"/>
              <a:t>chấp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endParaRPr lang="en-US" sz="2200" dirty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00" y="838200"/>
            <a:ext cx="2514600" cy="639762"/>
          </a:xfrm>
        </p:spPr>
        <p:txBody>
          <a:bodyPr/>
          <a:lstStyle/>
          <a:p>
            <a:pPr algn="ctr"/>
            <a:r>
              <a:rPr lang="en-US" dirty="0" smtClean="0"/>
              <a:t>KIỂM SOÁT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38800" y="1447800"/>
            <a:ext cx="3051175" cy="5029200"/>
          </a:xfrm>
        </p:spPr>
        <p:txBody>
          <a:bodyPr/>
          <a:lstStyle/>
          <a:p>
            <a:pPr algn="just"/>
            <a:r>
              <a:rPr lang="en-US" sz="2200" dirty="0"/>
              <a:t>TCNY </a:t>
            </a:r>
            <a:r>
              <a:rPr lang="en-US" sz="2200" dirty="0" err="1"/>
              <a:t>ngừng</a:t>
            </a:r>
            <a:r>
              <a:rPr lang="en-US" sz="2200" dirty="0"/>
              <a:t> </a:t>
            </a:r>
            <a:r>
              <a:rPr lang="en-US" sz="2200" dirty="0" err="1"/>
              <a:t>hoặc</a:t>
            </a:r>
            <a:r>
              <a:rPr lang="en-US" sz="2200" dirty="0"/>
              <a:t> </a:t>
            </a:r>
            <a:r>
              <a:rPr lang="en-US" sz="2200" dirty="0" err="1"/>
              <a:t>bị</a:t>
            </a:r>
            <a:r>
              <a:rPr lang="en-US" sz="2200" dirty="0"/>
              <a:t> </a:t>
            </a:r>
            <a:r>
              <a:rPr lang="en-US" sz="2200" dirty="0" err="1"/>
              <a:t>ngừng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hoạt</a:t>
            </a:r>
            <a:r>
              <a:rPr lang="en-US" sz="2200" dirty="0"/>
              <a:t> </a:t>
            </a:r>
            <a:r>
              <a:rPr lang="en-US" sz="2200" dirty="0" err="1"/>
              <a:t>động</a:t>
            </a:r>
            <a:r>
              <a:rPr lang="en-US" sz="2200" dirty="0"/>
              <a:t> SX - KD </a:t>
            </a:r>
            <a:r>
              <a:rPr lang="en-US" sz="2200" dirty="0" err="1"/>
              <a:t>chính</a:t>
            </a:r>
            <a:r>
              <a:rPr lang="en-US" sz="2200" dirty="0"/>
              <a:t> </a:t>
            </a:r>
            <a:r>
              <a:rPr lang="en-US" sz="2200" dirty="0" err="1"/>
              <a:t>từ</a:t>
            </a:r>
            <a:r>
              <a:rPr lang="en-US" sz="2200" dirty="0"/>
              <a:t> </a:t>
            </a:r>
            <a:r>
              <a:rPr lang="en-US" sz="2200" dirty="0" smtClean="0"/>
              <a:t>09 </a:t>
            </a:r>
            <a:r>
              <a:rPr lang="en-US" sz="2200" dirty="0" err="1"/>
              <a:t>tháng</a:t>
            </a:r>
            <a:r>
              <a:rPr lang="en-US" sz="2200" dirty="0"/>
              <a:t> </a:t>
            </a:r>
            <a:r>
              <a:rPr lang="en-US" sz="2200" dirty="0" err="1"/>
              <a:t>trở</a:t>
            </a:r>
            <a:r>
              <a:rPr lang="en-US" sz="2200" dirty="0"/>
              <a:t> </a:t>
            </a:r>
            <a:r>
              <a:rPr lang="en-US" sz="2200" dirty="0" err="1" smtClean="0"/>
              <a:t>lên</a:t>
            </a:r>
            <a:endParaRPr lang="en-US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SGDCK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thấy</a:t>
            </a:r>
            <a:r>
              <a:rPr lang="en-US" sz="2200" dirty="0"/>
              <a:t> </a:t>
            </a:r>
            <a:r>
              <a:rPr lang="en-US" sz="2200" dirty="0" err="1"/>
              <a:t>cần</a:t>
            </a:r>
            <a:r>
              <a:rPr lang="en-US" sz="2200" dirty="0"/>
              <a:t> </a:t>
            </a:r>
            <a:r>
              <a:rPr lang="en-US" sz="2200" dirty="0" err="1"/>
              <a:t>thiết</a:t>
            </a:r>
            <a:r>
              <a:rPr lang="en-US" sz="2200" dirty="0"/>
              <a:t> </a:t>
            </a:r>
            <a:r>
              <a:rPr lang="en-US" sz="2200" dirty="0" err="1"/>
              <a:t>để</a:t>
            </a:r>
            <a:r>
              <a:rPr lang="en-US" sz="2200" dirty="0"/>
              <a:t> </a:t>
            </a:r>
            <a:r>
              <a:rPr lang="en-US" sz="2200" dirty="0" err="1"/>
              <a:t>bảo</a:t>
            </a:r>
            <a:r>
              <a:rPr lang="en-US" sz="2200" dirty="0"/>
              <a:t> </a:t>
            </a:r>
            <a:r>
              <a:rPr lang="en-US" sz="2200" dirty="0" err="1"/>
              <a:t>vệ</a:t>
            </a:r>
            <a:r>
              <a:rPr lang="en-US" sz="2200" dirty="0"/>
              <a:t> </a:t>
            </a:r>
            <a:r>
              <a:rPr lang="en-US" sz="2200" dirty="0" err="1"/>
              <a:t>quyền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nhà</a:t>
            </a:r>
            <a:r>
              <a:rPr lang="en-US" sz="2200" dirty="0"/>
              <a:t> </a:t>
            </a:r>
            <a:r>
              <a:rPr lang="en-US" sz="2200" dirty="0" err="1"/>
              <a:t>đầu</a:t>
            </a:r>
            <a:r>
              <a:rPr lang="en-US" sz="2200" dirty="0"/>
              <a:t> </a:t>
            </a:r>
            <a:r>
              <a:rPr lang="en-US" sz="2200" dirty="0" err="1"/>
              <a:t>tư</a:t>
            </a:r>
            <a:r>
              <a:rPr lang="en-US" sz="2200" dirty="0"/>
              <a:t> </a:t>
            </a:r>
            <a:r>
              <a:rPr lang="en-US" sz="2200" dirty="0" err="1"/>
              <a:t>sau</a:t>
            </a:r>
            <a:r>
              <a:rPr lang="en-US" sz="2200" dirty="0"/>
              <a:t> </a:t>
            </a:r>
            <a:r>
              <a:rPr lang="en-US" sz="2200" dirty="0" err="1"/>
              <a:t>khi</a:t>
            </a:r>
            <a:r>
              <a:rPr lang="en-US" sz="2200" dirty="0"/>
              <a:t> </a:t>
            </a:r>
            <a:r>
              <a:rPr lang="en-US" sz="2200" dirty="0" err="1"/>
              <a:t>được</a:t>
            </a:r>
            <a:r>
              <a:rPr lang="en-US" sz="2200" dirty="0"/>
              <a:t> UBCKNN </a:t>
            </a:r>
            <a:r>
              <a:rPr lang="en-US" sz="2200" dirty="0" err="1"/>
              <a:t>chấp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endParaRPr lang="en-US" sz="2200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A24E-8902-4C40-A5D1-95FD3A12B76A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029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297"/>
            <a:ext cx="8991600" cy="715962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XỬ LÝ VI PHẠM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KIỂM SOÁT ĐẶC BIỆT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algn="just"/>
            <a:r>
              <a:rPr lang="en-US" sz="3200" dirty="0"/>
              <a:t>TCNY/CTQLQ/</a:t>
            </a:r>
            <a:r>
              <a:rPr lang="en-US" sz="3200" dirty="0" err="1"/>
              <a:t>công</a:t>
            </a:r>
            <a:r>
              <a:rPr lang="en-US" sz="3200" dirty="0"/>
              <a:t> </a:t>
            </a:r>
            <a:r>
              <a:rPr lang="en-US" sz="3200" dirty="0" err="1"/>
              <a:t>ty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tư</a:t>
            </a:r>
            <a:r>
              <a:rPr lang="en-US" sz="3200" dirty="0"/>
              <a:t> </a:t>
            </a:r>
            <a:r>
              <a:rPr lang="en-US" sz="3200" dirty="0" err="1"/>
              <a:t>chứng</a:t>
            </a:r>
            <a:r>
              <a:rPr lang="en-US" sz="3200" dirty="0"/>
              <a:t> </a:t>
            </a:r>
            <a:r>
              <a:rPr lang="en-US" sz="3200" dirty="0" err="1"/>
              <a:t>khoán</a:t>
            </a:r>
            <a:r>
              <a:rPr lang="en-US" sz="3200" dirty="0"/>
              <a:t> </a:t>
            </a:r>
            <a:r>
              <a:rPr lang="en-US" sz="3200" dirty="0" err="1"/>
              <a:t>tiếp</a:t>
            </a:r>
            <a:r>
              <a:rPr lang="en-US" sz="3200" dirty="0"/>
              <a:t> </a:t>
            </a:r>
            <a:r>
              <a:rPr lang="en-US" sz="3200" dirty="0" err="1"/>
              <a:t>tục</a:t>
            </a:r>
            <a:r>
              <a:rPr lang="en-US" sz="3200" dirty="0"/>
              <a:t> vi </a:t>
            </a:r>
            <a:r>
              <a:rPr lang="en-US" sz="3200" dirty="0" err="1"/>
              <a:t>phạm</a:t>
            </a:r>
            <a:r>
              <a:rPr lang="en-US" sz="3200" dirty="0"/>
              <a:t> </a:t>
            </a:r>
            <a:r>
              <a:rPr lang="en-US" sz="3200" dirty="0" err="1"/>
              <a:t>quy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CBTT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đưa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diện</a:t>
            </a:r>
            <a:r>
              <a:rPr lang="en-US" sz="3200" dirty="0"/>
              <a:t> </a:t>
            </a:r>
            <a:r>
              <a:rPr lang="en-US" sz="3200" dirty="0" err="1"/>
              <a:t>cảnh</a:t>
            </a:r>
            <a:r>
              <a:rPr lang="en-US" sz="3200" dirty="0"/>
              <a:t> </a:t>
            </a:r>
            <a:r>
              <a:rPr lang="en-US" sz="3200" dirty="0" err="1" smtClean="0"/>
              <a:t>báo</a:t>
            </a:r>
            <a:endParaRPr lang="en-US" sz="3200" dirty="0" smtClean="0"/>
          </a:p>
          <a:p>
            <a:pPr algn="just"/>
            <a:r>
              <a:rPr lang="en-US" sz="3200" dirty="0"/>
              <a:t>SGDCK </a:t>
            </a:r>
            <a:r>
              <a:rPr lang="en-US" sz="3200" dirty="0" err="1"/>
              <a:t>xét</a:t>
            </a:r>
            <a:r>
              <a:rPr lang="en-US" sz="3200" dirty="0"/>
              <a:t> </a:t>
            </a:r>
            <a:r>
              <a:rPr lang="en-US" sz="3200" dirty="0" err="1"/>
              <a:t>thấy</a:t>
            </a:r>
            <a:r>
              <a:rPr lang="en-US" sz="3200" dirty="0"/>
              <a:t>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bảo</a:t>
            </a:r>
            <a:r>
              <a:rPr lang="en-US" sz="3200" dirty="0"/>
              <a:t> </a:t>
            </a:r>
            <a:r>
              <a:rPr lang="en-US" sz="3200" dirty="0" err="1"/>
              <a:t>vệ</a:t>
            </a:r>
            <a:r>
              <a:rPr lang="en-US" sz="3200" dirty="0"/>
              <a:t> </a:t>
            </a:r>
            <a:r>
              <a:rPr lang="en-US" sz="3200" dirty="0" err="1"/>
              <a:t>quyền</a:t>
            </a:r>
            <a:r>
              <a:rPr lang="en-US" sz="3200" dirty="0"/>
              <a:t> </a:t>
            </a:r>
            <a:r>
              <a:rPr lang="en-US" sz="3200" dirty="0" err="1"/>
              <a:t>lợi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nhà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tư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UBCKNN </a:t>
            </a:r>
            <a:r>
              <a:rPr lang="en-US" sz="3200" dirty="0" err="1"/>
              <a:t>chấp</a:t>
            </a:r>
            <a:r>
              <a:rPr lang="en-US" sz="3200" dirty="0"/>
              <a:t> </a:t>
            </a:r>
            <a:r>
              <a:rPr lang="en-US" sz="3200" dirty="0" err="1" smtClean="0"/>
              <a:t>thuận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/>
              <a:t>=&gt; </a:t>
            </a:r>
            <a:r>
              <a:rPr lang="en-US" sz="3200" dirty="0" err="1"/>
              <a:t>Chứng</a:t>
            </a:r>
            <a:r>
              <a:rPr lang="en-US" sz="3200" dirty="0"/>
              <a:t> </a:t>
            </a:r>
            <a:r>
              <a:rPr lang="en-US" sz="3200" dirty="0" err="1"/>
              <a:t>khoán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hạn</a:t>
            </a:r>
            <a:r>
              <a:rPr lang="en-US" sz="3200" dirty="0"/>
              <a:t> </a:t>
            </a:r>
            <a:r>
              <a:rPr lang="en-US" sz="3200" dirty="0" err="1"/>
              <a:t>chế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/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biên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dao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giá</a:t>
            </a:r>
            <a:r>
              <a:rPr lang="en-US" sz="3200" dirty="0"/>
              <a:t> </a:t>
            </a:r>
            <a:r>
              <a:rPr lang="en-US" sz="3200" dirty="0" err="1"/>
              <a:t>giao</a:t>
            </a:r>
            <a:r>
              <a:rPr lang="en-US" sz="3200" dirty="0"/>
              <a:t> </a:t>
            </a:r>
            <a:r>
              <a:rPr lang="en-US" sz="3200" dirty="0" err="1"/>
              <a:t>dịch</a:t>
            </a:r>
            <a:endParaRPr lang="en-US" sz="3200" i="1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0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297"/>
            <a:ext cx="8991600" cy="715962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XỬ LÝ VI PHẠM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TẠM NGỪNG GIAO DỊCH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just"/>
            <a:r>
              <a:rPr lang="en-US" sz="2800" dirty="0" err="1"/>
              <a:t>Giá</a:t>
            </a:r>
            <a:r>
              <a:rPr lang="en-US" sz="2800" dirty="0"/>
              <a:t>, </a:t>
            </a:r>
            <a:r>
              <a:rPr lang="en-US" sz="2800" dirty="0" err="1"/>
              <a:t>khối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giao</a:t>
            </a:r>
            <a:r>
              <a:rPr lang="en-US" sz="2800" dirty="0"/>
              <a:t> </a:t>
            </a:r>
            <a:r>
              <a:rPr lang="en-US" sz="2800" dirty="0" err="1"/>
              <a:t>dịch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err="1"/>
              <a:t>khoán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biến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bất</a:t>
            </a:r>
            <a:r>
              <a:rPr lang="en-US" sz="2800" dirty="0"/>
              <a:t> </a:t>
            </a:r>
            <a:r>
              <a:rPr lang="en-US" sz="2800" dirty="0" err="1" smtClean="0"/>
              <a:t>thường</a:t>
            </a:r>
            <a:endParaRPr lang="en-US" sz="2800" dirty="0" smtClean="0"/>
          </a:p>
          <a:p>
            <a:pPr algn="just"/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tách</a:t>
            </a:r>
            <a:r>
              <a:rPr lang="en-US" sz="2800" dirty="0"/>
              <a:t>, </a:t>
            </a:r>
            <a:r>
              <a:rPr lang="en-US" sz="2800" dirty="0" err="1"/>
              <a:t>gộp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phiếu</a:t>
            </a:r>
            <a:endParaRPr lang="en-US" sz="2800" dirty="0"/>
          </a:p>
          <a:p>
            <a:pPr algn="just"/>
            <a:r>
              <a:rPr lang="en-US" sz="2800" dirty="0" err="1"/>
              <a:t>Trái</a:t>
            </a:r>
            <a:r>
              <a:rPr lang="en-US" sz="2800" dirty="0"/>
              <a:t> </a:t>
            </a:r>
            <a:r>
              <a:rPr lang="en-US" sz="2800" dirty="0" err="1"/>
              <a:t>phiếu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</a:t>
            </a:r>
            <a:r>
              <a:rPr lang="en-US" sz="2800" dirty="0" err="1"/>
              <a:t>đổi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</a:t>
            </a:r>
            <a:r>
              <a:rPr lang="en-US" sz="2800" dirty="0" err="1"/>
              <a:t>đổi</a:t>
            </a:r>
            <a:r>
              <a:rPr lang="en-US" sz="2800" dirty="0"/>
              <a:t> </a:t>
            </a:r>
            <a:r>
              <a:rPr lang="en-US" sz="2800" dirty="0" err="1"/>
              <a:t>từng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phiếu</a:t>
            </a:r>
            <a:endParaRPr lang="en-US" sz="2800" dirty="0"/>
          </a:p>
          <a:p>
            <a:pPr algn="just"/>
            <a:r>
              <a:rPr lang="en-US" sz="2800" dirty="0"/>
              <a:t>TCNY/CTQLQ/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ty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err="1"/>
              <a:t>khoán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tục</a:t>
            </a:r>
            <a:r>
              <a:rPr lang="en-US" sz="2800" dirty="0"/>
              <a:t> vi </a:t>
            </a:r>
            <a:r>
              <a:rPr lang="en-US" sz="2800" dirty="0" err="1"/>
              <a:t>phạm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CBTT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đưa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kiểm</a:t>
            </a:r>
            <a:r>
              <a:rPr lang="en-US" sz="2800" dirty="0"/>
              <a:t> </a:t>
            </a:r>
            <a:r>
              <a:rPr lang="en-US" sz="2800" dirty="0" err="1"/>
              <a:t>soát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endParaRPr lang="en-US" sz="2800" dirty="0"/>
          </a:p>
          <a:p>
            <a:pPr algn="just"/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thiết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vệ</a:t>
            </a:r>
            <a:r>
              <a:rPr lang="en-US" sz="2800" dirty="0"/>
              <a:t> </a:t>
            </a:r>
            <a:r>
              <a:rPr lang="en-US" sz="2800" dirty="0" err="1"/>
              <a:t>lợi</a:t>
            </a:r>
            <a:r>
              <a:rPr lang="en-US" sz="2800" dirty="0"/>
              <a:t> </a:t>
            </a:r>
            <a:r>
              <a:rPr lang="en-US" sz="2800" dirty="0" err="1"/>
              <a:t>ích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đảm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ổn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thị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UBCKNN </a:t>
            </a:r>
            <a:r>
              <a:rPr lang="en-US" sz="2800" dirty="0" err="1"/>
              <a:t>chấp</a:t>
            </a:r>
            <a:r>
              <a:rPr lang="en-US" sz="2800" dirty="0"/>
              <a:t> </a:t>
            </a:r>
            <a:r>
              <a:rPr lang="en-US" sz="2800" dirty="0" err="1"/>
              <a:t>thuận</a:t>
            </a:r>
            <a:endParaRPr lang="en-US" sz="28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40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SỞ GIAO DỊCH CHỨNG KHOÁN TP.HỒ CHÍ MINH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PHẦN I. GIỚI THIỆU CHUNG VỀ QUY CHẾ NIÊM YẾT CHỨNG KHOÁN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297"/>
            <a:ext cx="8991600" cy="715962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XỬ LÝ VI PHẠM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QUY TRÌNH THỰC HIỆN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just"/>
            <a:r>
              <a:rPr lang="en-US" sz="3000" dirty="0" smtClean="0"/>
              <a:t>SGDCK </a:t>
            </a:r>
            <a:r>
              <a:rPr lang="en-US" sz="3000" dirty="0" err="1" smtClean="0"/>
              <a:t>thực</a:t>
            </a:r>
            <a:r>
              <a:rPr lang="en-US" sz="3000" dirty="0" smtClean="0"/>
              <a:t> </a:t>
            </a:r>
            <a:r>
              <a:rPr lang="en-US" sz="3000" dirty="0" err="1" smtClean="0"/>
              <a:t>hiện</a:t>
            </a:r>
            <a:r>
              <a:rPr lang="en-US" sz="3000" dirty="0" smtClean="0"/>
              <a:t> </a:t>
            </a:r>
            <a:r>
              <a:rPr lang="en-US" sz="3000" dirty="0" err="1" smtClean="0"/>
              <a:t>đưa</a:t>
            </a:r>
            <a:r>
              <a:rPr lang="en-US" sz="3000" dirty="0" smtClean="0"/>
              <a:t> </a:t>
            </a:r>
            <a:r>
              <a:rPr lang="en-US" sz="3000" dirty="0" err="1" smtClean="0"/>
              <a:t>chứng</a:t>
            </a:r>
            <a:r>
              <a:rPr lang="en-US" sz="3000" dirty="0" smtClean="0"/>
              <a:t> </a:t>
            </a:r>
            <a:r>
              <a:rPr lang="en-US" sz="3000" dirty="0" err="1" smtClean="0"/>
              <a:t>khoán</a:t>
            </a:r>
            <a:r>
              <a:rPr lang="en-US" sz="3000" dirty="0" smtClean="0"/>
              <a:t> </a:t>
            </a:r>
            <a:r>
              <a:rPr lang="en-US" sz="3000" dirty="0" err="1" smtClean="0"/>
              <a:t>vào</a:t>
            </a:r>
            <a:r>
              <a:rPr lang="en-US" sz="3000" dirty="0" smtClean="0"/>
              <a:t> </a:t>
            </a:r>
            <a:r>
              <a:rPr lang="en-US" sz="3000" dirty="0" err="1" smtClean="0"/>
              <a:t>diện</a:t>
            </a:r>
            <a:r>
              <a:rPr lang="en-US" sz="3000" dirty="0" smtClean="0"/>
              <a:t> </a:t>
            </a:r>
            <a:r>
              <a:rPr lang="en-US" sz="3000" dirty="0" err="1" smtClean="0"/>
              <a:t>đặc</a:t>
            </a:r>
            <a:r>
              <a:rPr lang="en-US" sz="3000" dirty="0" smtClean="0"/>
              <a:t> </a:t>
            </a:r>
            <a:r>
              <a:rPr lang="en-US" sz="3000" dirty="0" err="1" smtClean="0"/>
              <a:t>biệt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thực</a:t>
            </a:r>
            <a:r>
              <a:rPr lang="en-US" sz="3000" dirty="0" smtClean="0"/>
              <a:t> </a:t>
            </a:r>
            <a:r>
              <a:rPr lang="en-US" sz="3000" dirty="0" err="1" smtClean="0"/>
              <a:t>hiện</a:t>
            </a:r>
            <a:r>
              <a:rPr lang="en-US" sz="3000" dirty="0" smtClean="0"/>
              <a:t> </a:t>
            </a:r>
            <a:r>
              <a:rPr lang="en-US" sz="3000" dirty="0" err="1" smtClean="0"/>
              <a:t>công</a:t>
            </a:r>
            <a:r>
              <a:rPr lang="en-US" sz="3000" dirty="0" smtClean="0"/>
              <a:t> </a:t>
            </a:r>
            <a:r>
              <a:rPr lang="en-US" sz="3000" dirty="0" err="1" smtClean="0"/>
              <a:t>bố</a:t>
            </a:r>
            <a:r>
              <a:rPr lang="en-US" sz="3000" dirty="0" smtClean="0"/>
              <a:t> </a:t>
            </a:r>
            <a:r>
              <a:rPr lang="en-US" sz="3000" dirty="0" err="1" smtClean="0"/>
              <a:t>thông</a:t>
            </a:r>
            <a:r>
              <a:rPr lang="en-US" sz="3000" dirty="0" smtClean="0"/>
              <a:t> tin </a:t>
            </a:r>
            <a:r>
              <a:rPr lang="en-US" sz="3000" dirty="0" err="1" smtClean="0"/>
              <a:t>toàn</a:t>
            </a:r>
            <a:r>
              <a:rPr lang="en-US" sz="3000" dirty="0" smtClean="0"/>
              <a:t> </a:t>
            </a:r>
            <a:r>
              <a:rPr lang="en-US" sz="3000" dirty="0" err="1" smtClean="0"/>
              <a:t>thị</a:t>
            </a:r>
            <a:r>
              <a:rPr lang="en-US" sz="3000" dirty="0" smtClean="0"/>
              <a:t> </a:t>
            </a:r>
            <a:r>
              <a:rPr lang="en-US" sz="3000" dirty="0" err="1" smtClean="0"/>
              <a:t>trường</a:t>
            </a:r>
            <a:endParaRPr lang="en-US" sz="3000" dirty="0" smtClean="0"/>
          </a:p>
          <a:p>
            <a:pPr algn="just"/>
            <a:r>
              <a:rPr lang="en-US" sz="3000" dirty="0" smtClean="0"/>
              <a:t>SGDCK </a:t>
            </a:r>
            <a:r>
              <a:rPr lang="en-US" sz="3000" dirty="0" err="1" smtClean="0"/>
              <a:t>yêu</a:t>
            </a:r>
            <a:r>
              <a:rPr lang="en-US" sz="3000" dirty="0" smtClean="0"/>
              <a:t> </a:t>
            </a:r>
            <a:r>
              <a:rPr lang="en-US" sz="3000" dirty="0" err="1" smtClean="0"/>
              <a:t>cầu</a:t>
            </a:r>
            <a:r>
              <a:rPr lang="en-US" sz="3000" dirty="0" smtClean="0"/>
              <a:t> TCNY/CTQLQ </a:t>
            </a:r>
            <a:r>
              <a:rPr lang="en-US" sz="3000" dirty="0" err="1" smtClean="0"/>
              <a:t>thực</a:t>
            </a:r>
            <a:r>
              <a:rPr lang="en-US" sz="3000" dirty="0" smtClean="0"/>
              <a:t> </a:t>
            </a:r>
            <a:r>
              <a:rPr lang="en-US" sz="3000" dirty="0" err="1" smtClean="0"/>
              <a:t>hiện</a:t>
            </a:r>
            <a:r>
              <a:rPr lang="en-US" sz="3000" dirty="0" smtClean="0"/>
              <a:t> </a:t>
            </a:r>
            <a:r>
              <a:rPr lang="en-US" sz="3000" dirty="0" err="1" smtClean="0"/>
              <a:t>giải</a:t>
            </a:r>
            <a:r>
              <a:rPr lang="en-US" sz="3000" dirty="0" smtClean="0"/>
              <a:t> </a:t>
            </a:r>
            <a:r>
              <a:rPr lang="en-US" sz="3000" dirty="0" err="1" smtClean="0"/>
              <a:t>trình</a:t>
            </a:r>
            <a:r>
              <a:rPr lang="en-US" sz="3000" dirty="0" smtClean="0"/>
              <a:t> </a:t>
            </a:r>
            <a:r>
              <a:rPr lang="en-US" sz="3000" dirty="0" err="1" smtClean="0"/>
              <a:t>khắc</a:t>
            </a:r>
            <a:r>
              <a:rPr lang="en-US" sz="3000" dirty="0" smtClean="0"/>
              <a:t> </a:t>
            </a:r>
            <a:r>
              <a:rPr lang="en-US" sz="3000" dirty="0" err="1" smtClean="0"/>
              <a:t>phục</a:t>
            </a:r>
            <a:r>
              <a:rPr lang="en-US" sz="3000" dirty="0" smtClean="0"/>
              <a:t> </a:t>
            </a:r>
            <a:r>
              <a:rPr lang="en-US" sz="3000" dirty="0" err="1" smtClean="0"/>
              <a:t>tình</a:t>
            </a:r>
            <a:r>
              <a:rPr lang="en-US" sz="3000" dirty="0" smtClean="0"/>
              <a:t> </a:t>
            </a:r>
            <a:r>
              <a:rPr lang="en-US" sz="3000" dirty="0" err="1" smtClean="0"/>
              <a:t>trạng</a:t>
            </a:r>
            <a:r>
              <a:rPr lang="en-US" sz="3000" dirty="0" smtClean="0"/>
              <a:t> </a:t>
            </a:r>
            <a:r>
              <a:rPr lang="en-US" sz="3000" dirty="0" err="1" smtClean="0"/>
              <a:t>chứng</a:t>
            </a:r>
            <a:r>
              <a:rPr lang="en-US" sz="3000" dirty="0" smtClean="0"/>
              <a:t> </a:t>
            </a:r>
            <a:r>
              <a:rPr lang="en-US" sz="3000" dirty="0" err="1" smtClean="0"/>
              <a:t>khoán</a:t>
            </a:r>
            <a:r>
              <a:rPr lang="en-US" sz="3000" dirty="0" smtClean="0"/>
              <a:t> </a:t>
            </a:r>
            <a:r>
              <a:rPr lang="en-US" sz="3000" dirty="0" err="1" smtClean="0"/>
              <a:t>nằm</a:t>
            </a:r>
            <a:r>
              <a:rPr lang="en-US" sz="3000" dirty="0" smtClean="0"/>
              <a:t> </a:t>
            </a:r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diện</a:t>
            </a:r>
            <a:r>
              <a:rPr lang="en-US" sz="3000" dirty="0" smtClean="0"/>
              <a:t> </a:t>
            </a:r>
            <a:r>
              <a:rPr lang="en-US" sz="3000" dirty="0" err="1" smtClean="0"/>
              <a:t>đặc</a:t>
            </a:r>
            <a:r>
              <a:rPr lang="en-US" sz="3000" dirty="0" smtClean="0"/>
              <a:t> </a:t>
            </a:r>
            <a:r>
              <a:rPr lang="en-US" sz="3000" dirty="0" err="1" smtClean="0"/>
              <a:t>biệt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Sau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/>
              <a:t>TCNY/CTQLQ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giải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khắc</a:t>
            </a:r>
            <a:r>
              <a:rPr lang="en-US" sz="3000" dirty="0"/>
              <a:t> </a:t>
            </a:r>
            <a:r>
              <a:rPr lang="en-US" sz="3000" dirty="0" err="1"/>
              <a:t>phục</a:t>
            </a:r>
            <a:r>
              <a:rPr lang="en-US" sz="3000" dirty="0"/>
              <a:t> </a:t>
            </a:r>
            <a:r>
              <a:rPr lang="en-US" sz="3000" dirty="0" err="1"/>
              <a:t>tình</a:t>
            </a:r>
            <a:r>
              <a:rPr lang="en-US" sz="3000" dirty="0"/>
              <a:t> </a:t>
            </a:r>
            <a:r>
              <a:rPr lang="en-US" sz="3000" dirty="0" err="1"/>
              <a:t>trạng</a:t>
            </a:r>
            <a:r>
              <a:rPr lang="en-US" sz="3000" dirty="0"/>
              <a:t> </a:t>
            </a:r>
            <a:r>
              <a:rPr lang="en-US" sz="3000" dirty="0" err="1"/>
              <a:t>chứng</a:t>
            </a:r>
            <a:r>
              <a:rPr lang="en-US" sz="3000" dirty="0"/>
              <a:t> </a:t>
            </a:r>
            <a:r>
              <a:rPr lang="en-US" sz="3000" dirty="0" err="1"/>
              <a:t>khoán</a:t>
            </a:r>
            <a:r>
              <a:rPr lang="en-US" sz="3000" dirty="0"/>
              <a:t> </a:t>
            </a:r>
            <a:r>
              <a:rPr lang="en-US" sz="3000" dirty="0" err="1"/>
              <a:t>nằm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diện</a:t>
            </a:r>
            <a:r>
              <a:rPr lang="en-US" sz="3000" dirty="0"/>
              <a:t> </a:t>
            </a:r>
            <a:r>
              <a:rPr lang="en-US" sz="3000" dirty="0" err="1"/>
              <a:t>đặc</a:t>
            </a:r>
            <a:r>
              <a:rPr lang="en-US" sz="3000" dirty="0"/>
              <a:t> </a:t>
            </a:r>
            <a:r>
              <a:rPr lang="en-US" sz="3000" dirty="0" err="1" smtClean="0"/>
              <a:t>biệt</a:t>
            </a:r>
            <a:r>
              <a:rPr lang="en-US" sz="3000" dirty="0" smtClean="0"/>
              <a:t>, </a:t>
            </a:r>
            <a:r>
              <a:rPr lang="en-US" sz="3000" dirty="0" err="1" smtClean="0"/>
              <a:t>tùy</a:t>
            </a:r>
            <a:r>
              <a:rPr lang="en-US" sz="3000" dirty="0" smtClean="0"/>
              <a:t> </a:t>
            </a:r>
            <a:r>
              <a:rPr lang="en-US" sz="3000" dirty="0" err="1" smtClean="0"/>
              <a:t>theo</a:t>
            </a:r>
            <a:r>
              <a:rPr lang="en-US" sz="3000" dirty="0" smtClean="0"/>
              <a:t> </a:t>
            </a:r>
            <a:r>
              <a:rPr lang="en-US" sz="3000" dirty="0" err="1" smtClean="0"/>
              <a:t>tính</a:t>
            </a:r>
            <a:r>
              <a:rPr lang="en-US" sz="3000" dirty="0" smtClean="0"/>
              <a:t> </a:t>
            </a:r>
            <a:r>
              <a:rPr lang="en-US" sz="3000" dirty="0" err="1" smtClean="0"/>
              <a:t>chất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mức</a:t>
            </a:r>
            <a:r>
              <a:rPr lang="en-US" sz="3000" dirty="0" smtClean="0"/>
              <a:t> </a:t>
            </a:r>
            <a:r>
              <a:rPr lang="en-US" sz="3000" dirty="0" err="1" smtClean="0"/>
              <a:t>độ</a:t>
            </a:r>
            <a:r>
              <a:rPr lang="en-US" sz="3000" dirty="0" smtClean="0"/>
              <a:t>, SGDCK </a:t>
            </a:r>
            <a:r>
              <a:rPr lang="en-US" sz="3000" dirty="0" err="1" smtClean="0"/>
              <a:t>thực</a:t>
            </a:r>
            <a:r>
              <a:rPr lang="en-US" sz="3000" dirty="0" smtClean="0"/>
              <a:t> </a:t>
            </a:r>
            <a:r>
              <a:rPr lang="en-US" sz="3000" dirty="0" err="1" smtClean="0"/>
              <a:t>hiện</a:t>
            </a:r>
            <a:r>
              <a:rPr lang="en-US" sz="3000" dirty="0" smtClean="0"/>
              <a:t> </a:t>
            </a:r>
            <a:r>
              <a:rPr lang="en-US" sz="3000" dirty="0" err="1" smtClean="0"/>
              <a:t>đưa</a:t>
            </a:r>
            <a:r>
              <a:rPr lang="en-US" sz="3000" dirty="0" smtClean="0"/>
              <a:t> </a:t>
            </a:r>
            <a:r>
              <a:rPr lang="en-US" sz="3000" dirty="0" err="1" smtClean="0"/>
              <a:t>chứng</a:t>
            </a:r>
            <a:r>
              <a:rPr lang="en-US" sz="3000" dirty="0" smtClean="0"/>
              <a:t> </a:t>
            </a:r>
            <a:r>
              <a:rPr lang="en-US" sz="3000" dirty="0" err="1" smtClean="0"/>
              <a:t>khoán</a:t>
            </a:r>
            <a:r>
              <a:rPr lang="en-US" sz="3000" dirty="0" smtClean="0"/>
              <a:t> </a:t>
            </a:r>
            <a:r>
              <a:rPr lang="en-US" sz="3000" dirty="0" err="1" smtClean="0"/>
              <a:t>ra</a:t>
            </a:r>
            <a:r>
              <a:rPr lang="en-US" sz="3000" dirty="0" smtClean="0"/>
              <a:t> </a:t>
            </a:r>
            <a:r>
              <a:rPr lang="en-US" sz="3000" dirty="0" err="1" smtClean="0"/>
              <a:t>khỏi</a:t>
            </a:r>
            <a:r>
              <a:rPr lang="en-US" sz="3000" dirty="0" smtClean="0"/>
              <a:t> </a:t>
            </a:r>
            <a:r>
              <a:rPr lang="en-US" sz="3000" dirty="0" err="1" smtClean="0"/>
              <a:t>diện</a:t>
            </a:r>
            <a:r>
              <a:rPr lang="en-US" sz="3000" dirty="0" smtClean="0"/>
              <a:t> </a:t>
            </a:r>
            <a:r>
              <a:rPr lang="en-US" sz="3000" dirty="0" err="1" smtClean="0"/>
              <a:t>đặc</a:t>
            </a:r>
            <a:r>
              <a:rPr lang="en-US" sz="3000" dirty="0" smtClean="0"/>
              <a:t> </a:t>
            </a:r>
            <a:r>
              <a:rPr lang="en-US" sz="3000" dirty="0" err="1" smtClean="0"/>
              <a:t>biệt</a:t>
            </a:r>
            <a:r>
              <a:rPr lang="en-US" sz="3000" dirty="0" smtClean="0"/>
              <a:t>/</a:t>
            </a:r>
            <a:r>
              <a:rPr lang="en-US" sz="3000" dirty="0" err="1" smtClean="0"/>
              <a:t>chuyển</a:t>
            </a:r>
            <a:r>
              <a:rPr lang="en-US" sz="3000" dirty="0" smtClean="0"/>
              <a:t> </a:t>
            </a:r>
            <a:r>
              <a:rPr lang="en-US" sz="3000" dirty="0" err="1" smtClean="0"/>
              <a:t>trạng</a:t>
            </a:r>
            <a:r>
              <a:rPr lang="en-US" sz="3000" dirty="0" smtClean="0"/>
              <a:t> </a:t>
            </a:r>
            <a:r>
              <a:rPr lang="en-US" sz="3000" dirty="0" err="1" smtClean="0"/>
              <a:t>thái</a:t>
            </a:r>
            <a:r>
              <a:rPr lang="en-US" sz="3000" dirty="0" smtClean="0"/>
              <a:t> </a:t>
            </a:r>
            <a:r>
              <a:rPr lang="en-US" sz="3000" dirty="0" err="1" smtClean="0"/>
              <a:t>hoặc</a:t>
            </a:r>
            <a:r>
              <a:rPr lang="en-US" sz="3000" dirty="0" smtClean="0"/>
              <a:t> </a:t>
            </a:r>
            <a:r>
              <a:rPr lang="en-US" sz="3000" dirty="0" err="1" smtClean="0"/>
              <a:t>duy</a:t>
            </a:r>
            <a:r>
              <a:rPr lang="en-US" sz="3000" dirty="0" smtClean="0"/>
              <a:t> </a:t>
            </a:r>
            <a:r>
              <a:rPr lang="en-US" sz="3000" dirty="0" err="1" smtClean="0"/>
              <a:t>trì</a:t>
            </a:r>
            <a:r>
              <a:rPr lang="en-US" sz="3000" dirty="0" smtClean="0"/>
              <a:t> </a:t>
            </a:r>
            <a:r>
              <a:rPr lang="en-US" sz="3000" dirty="0" err="1" smtClean="0"/>
              <a:t>tình</a:t>
            </a:r>
            <a:r>
              <a:rPr lang="en-US" sz="3000" dirty="0" smtClean="0"/>
              <a:t> </a:t>
            </a:r>
            <a:r>
              <a:rPr lang="en-US" sz="3000" dirty="0" err="1" smtClean="0"/>
              <a:t>trạng</a:t>
            </a:r>
            <a:r>
              <a:rPr lang="en-US" sz="3000" dirty="0" smtClean="0"/>
              <a:t> </a:t>
            </a:r>
            <a:r>
              <a:rPr lang="en-US" sz="3000" dirty="0" err="1" smtClean="0"/>
              <a:t>chứng</a:t>
            </a:r>
            <a:r>
              <a:rPr lang="en-US" sz="3000" dirty="0" smtClean="0"/>
              <a:t> </a:t>
            </a:r>
            <a:r>
              <a:rPr lang="en-US" sz="3000" dirty="0" err="1" smtClean="0"/>
              <a:t>khoán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thực</a:t>
            </a:r>
            <a:r>
              <a:rPr lang="en-US" sz="3000" dirty="0" smtClean="0"/>
              <a:t> </a:t>
            </a:r>
            <a:r>
              <a:rPr lang="en-US" sz="3000" dirty="0" err="1" smtClean="0"/>
              <a:t>hiện</a:t>
            </a:r>
            <a:r>
              <a:rPr lang="en-US" sz="3000" dirty="0" smtClean="0"/>
              <a:t> </a:t>
            </a:r>
            <a:r>
              <a:rPr lang="en-US" sz="3000" dirty="0" err="1" smtClean="0"/>
              <a:t>công</a:t>
            </a:r>
            <a:r>
              <a:rPr lang="en-US" sz="3000" dirty="0" smtClean="0"/>
              <a:t> </a:t>
            </a:r>
            <a:r>
              <a:rPr lang="en-US" sz="3000" dirty="0" err="1" smtClean="0"/>
              <a:t>bố</a:t>
            </a:r>
            <a:r>
              <a:rPr lang="en-US" sz="3000" dirty="0" smtClean="0"/>
              <a:t> </a:t>
            </a:r>
            <a:r>
              <a:rPr lang="en-US" sz="3000" dirty="0" err="1" smtClean="0"/>
              <a:t>thông</a:t>
            </a:r>
            <a:r>
              <a:rPr lang="en-US" sz="3000" dirty="0" smtClean="0"/>
              <a:t> tin</a:t>
            </a:r>
            <a:endParaRPr lang="en-US" sz="30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9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QUY CHẾ NIÊM YẾT CHỨNG KHOÁN TẠI HSX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4. HỦY NIÊM YẾT CHỨNG KHOÁN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399"/>
            <a:ext cx="8991600" cy="553265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HỦY NIÊM YẾT CHỨNG KHOÁN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HỦY BẮT BUỘC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algn="just">
              <a:buNone/>
            </a:pPr>
            <a:r>
              <a:rPr lang="en-US" sz="2200" dirty="0" err="1" smtClean="0"/>
              <a:t>Quy</a:t>
            </a:r>
            <a:r>
              <a:rPr lang="en-US" sz="2200" dirty="0" smtClean="0"/>
              <a:t> </a:t>
            </a:r>
            <a:r>
              <a:rPr lang="en-US" sz="2200" dirty="0" err="1" smtClean="0"/>
              <a:t>định</a:t>
            </a:r>
            <a:r>
              <a:rPr lang="en-US" sz="2200" dirty="0" smtClean="0"/>
              <a:t>: </a:t>
            </a:r>
            <a:r>
              <a:rPr lang="en-US" sz="2200" dirty="0" err="1" smtClean="0"/>
              <a:t>Điều</a:t>
            </a:r>
            <a:r>
              <a:rPr lang="en-US" sz="2200" dirty="0" smtClean="0"/>
              <a:t> 60.1 </a:t>
            </a:r>
            <a:r>
              <a:rPr lang="en-US" sz="2200" dirty="0" err="1" smtClean="0"/>
              <a:t>Nghị</a:t>
            </a:r>
            <a:r>
              <a:rPr lang="en-US" sz="2200" dirty="0" smtClean="0"/>
              <a:t> </a:t>
            </a:r>
            <a:r>
              <a:rPr lang="en-US" sz="2200" dirty="0" err="1" smtClean="0"/>
              <a:t>định</a:t>
            </a:r>
            <a:r>
              <a:rPr lang="en-US" sz="2200" dirty="0" smtClean="0"/>
              <a:t> 58/2012/NĐ-CP, </a:t>
            </a:r>
            <a:r>
              <a:rPr lang="en-US" sz="2200" dirty="0" err="1" smtClean="0"/>
              <a:t>Điều</a:t>
            </a:r>
            <a:r>
              <a:rPr lang="en-US" sz="2200" dirty="0" smtClean="0"/>
              <a:t> 1.20, </a:t>
            </a:r>
            <a:r>
              <a:rPr lang="en-US" sz="2200" dirty="0" err="1" smtClean="0"/>
              <a:t>Điều</a:t>
            </a:r>
            <a:r>
              <a:rPr lang="en-US" sz="2200" dirty="0" smtClean="0"/>
              <a:t> 1.24 </a:t>
            </a:r>
            <a:r>
              <a:rPr lang="en-US" sz="2200" dirty="0" err="1" smtClean="0"/>
              <a:t>Nghị</a:t>
            </a:r>
            <a:r>
              <a:rPr lang="en-US" sz="2200" dirty="0" smtClean="0"/>
              <a:t> </a:t>
            </a:r>
            <a:r>
              <a:rPr lang="en-US" sz="2200" dirty="0" err="1" smtClean="0"/>
              <a:t>định</a:t>
            </a:r>
            <a:r>
              <a:rPr lang="en-US" sz="2200" dirty="0" smtClean="0"/>
              <a:t> 60/2015/NĐ-CP; </a:t>
            </a:r>
            <a:r>
              <a:rPr lang="en-US" sz="2200" dirty="0" err="1" smtClean="0"/>
              <a:t>Điều</a:t>
            </a:r>
            <a:r>
              <a:rPr lang="en-US" sz="2200" dirty="0" smtClean="0"/>
              <a:t> 4, 5, 8 </a:t>
            </a:r>
            <a:r>
              <a:rPr lang="en-US" sz="2200" dirty="0" err="1" smtClean="0"/>
              <a:t>Thông</a:t>
            </a:r>
            <a:r>
              <a:rPr lang="en-US" sz="2200" dirty="0" smtClean="0"/>
              <a:t> </a:t>
            </a:r>
            <a:r>
              <a:rPr lang="en-US" sz="2200" dirty="0" err="1" smtClean="0"/>
              <a:t>tư</a:t>
            </a:r>
            <a:r>
              <a:rPr lang="en-US" sz="2200" dirty="0" smtClean="0"/>
              <a:t> 202/2015/TT-BTC</a:t>
            </a:r>
          </a:p>
          <a:p>
            <a:pPr algn="just">
              <a:buNone/>
            </a:pPr>
            <a:r>
              <a:rPr lang="en-US" sz="2200" b="1" dirty="0" smtClean="0"/>
              <a:t>(</a:t>
            </a:r>
            <a:r>
              <a:rPr lang="en-US" sz="2200" b="1" dirty="0" err="1" smtClean="0"/>
              <a:t>Điều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kiện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từ</a:t>
            </a:r>
            <a:r>
              <a:rPr lang="en-US" sz="2200" b="1" dirty="0" smtClean="0"/>
              <a:t> 1 -&gt; 5 : </a:t>
            </a:r>
            <a:r>
              <a:rPr lang="en-US" sz="2200" b="1" dirty="0" err="1" smtClean="0"/>
              <a:t>trong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vòng</a:t>
            </a:r>
            <a:r>
              <a:rPr lang="en-US" sz="2200" b="1" dirty="0" smtClean="0"/>
              <a:t> 1 </a:t>
            </a:r>
            <a:r>
              <a:rPr lang="en-US" sz="2200" b="1" dirty="0" err="1" smtClean="0"/>
              <a:t>năm</a:t>
            </a:r>
            <a:r>
              <a:rPr lang="en-US" sz="2200" b="1" dirty="0" smtClean="0"/>
              <a:t>)</a:t>
            </a:r>
            <a:r>
              <a:rPr lang="en-US" sz="2200" dirty="0" smtClean="0"/>
              <a:t> </a:t>
            </a:r>
          </a:p>
          <a:p>
            <a:pPr marL="514350" indent="-514350" algn="just">
              <a:buNone/>
            </a:pPr>
            <a:r>
              <a:rPr lang="en-US" sz="2200" dirty="0" smtClean="0"/>
              <a:t>1. VĐL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góp</a:t>
            </a:r>
            <a:r>
              <a:rPr lang="en-US" sz="2200" dirty="0" smtClean="0"/>
              <a:t> &lt; 120 </a:t>
            </a:r>
            <a:r>
              <a:rPr lang="en-US" sz="2200" dirty="0" err="1" smtClean="0"/>
              <a:t>tỷ</a:t>
            </a:r>
            <a:r>
              <a:rPr lang="en-US" sz="2200" dirty="0" smtClean="0"/>
              <a:t> </a:t>
            </a:r>
            <a:r>
              <a:rPr lang="en-US" sz="2200" dirty="0" err="1" smtClean="0"/>
              <a:t>đồng</a:t>
            </a:r>
            <a:endParaRPr lang="en-US" sz="2200" dirty="0" smtClean="0"/>
          </a:p>
          <a:p>
            <a:pPr marL="514350" indent="-514350" algn="just">
              <a:buNone/>
            </a:pPr>
            <a:r>
              <a:rPr lang="en-US" sz="2200" dirty="0" smtClean="0"/>
              <a:t>2. </a:t>
            </a:r>
            <a:r>
              <a:rPr lang="en-US" sz="2200" dirty="0" err="1" smtClean="0"/>
              <a:t>Không</a:t>
            </a:r>
            <a:r>
              <a:rPr lang="en-US" sz="2200" dirty="0" smtClean="0"/>
              <a:t>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đủ</a:t>
            </a:r>
            <a:r>
              <a:rPr lang="en-US" sz="2200" dirty="0" smtClean="0"/>
              <a:t> </a:t>
            </a:r>
            <a:r>
              <a:rPr lang="en-US" sz="2200" dirty="0" err="1" smtClean="0"/>
              <a:t>tối</a:t>
            </a:r>
            <a:r>
              <a:rPr lang="en-US" sz="2200" dirty="0" smtClean="0"/>
              <a:t> </a:t>
            </a:r>
            <a:r>
              <a:rPr lang="en-US" sz="2200" dirty="0" err="1" smtClean="0"/>
              <a:t>thiểu</a:t>
            </a:r>
            <a:r>
              <a:rPr lang="en-US" sz="2200" dirty="0" smtClean="0"/>
              <a:t> 20% CP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quyền</a:t>
            </a:r>
            <a:r>
              <a:rPr lang="en-US" sz="2200" dirty="0" smtClean="0"/>
              <a:t> </a:t>
            </a:r>
            <a:r>
              <a:rPr lang="en-US" sz="2200" dirty="0" err="1" smtClean="0"/>
              <a:t>biểu</a:t>
            </a:r>
            <a:r>
              <a:rPr lang="en-US" sz="2200" dirty="0" smtClean="0"/>
              <a:t> </a:t>
            </a:r>
            <a:r>
              <a:rPr lang="en-US" sz="2200" dirty="0" err="1" smtClean="0"/>
              <a:t>quyết</a:t>
            </a:r>
            <a:r>
              <a:rPr lang="en-US" sz="2200" dirty="0" smtClean="0"/>
              <a:t> do </a:t>
            </a:r>
            <a:r>
              <a:rPr lang="en-US" sz="2200" dirty="0" err="1" smtClean="0"/>
              <a:t>ít</a:t>
            </a:r>
            <a:r>
              <a:rPr lang="en-US" sz="2200" dirty="0" smtClean="0"/>
              <a:t> </a:t>
            </a:r>
            <a:r>
              <a:rPr lang="en-US" sz="2200" dirty="0" err="1" smtClean="0"/>
              <a:t>nhất</a:t>
            </a:r>
            <a:r>
              <a:rPr lang="en-US" sz="2200" dirty="0" smtClean="0"/>
              <a:t> 300 </a:t>
            </a:r>
            <a:r>
              <a:rPr lang="en-US" sz="2200" dirty="0" err="1" smtClean="0"/>
              <a:t>cổ</a:t>
            </a:r>
            <a:r>
              <a:rPr lang="en-US" sz="2200" dirty="0" smtClean="0"/>
              <a:t> </a:t>
            </a:r>
            <a:r>
              <a:rPr lang="en-US" sz="2200" dirty="0" err="1" smtClean="0"/>
              <a:t>đông</a:t>
            </a:r>
            <a:r>
              <a:rPr lang="en-US" sz="2200" dirty="0" smtClean="0"/>
              <a:t> </a:t>
            </a:r>
            <a:r>
              <a:rPr lang="en-US" sz="2200" dirty="0" err="1" smtClean="0"/>
              <a:t>không</a:t>
            </a:r>
            <a:r>
              <a:rPr lang="en-US" sz="2200" dirty="0" smtClean="0"/>
              <a:t> </a:t>
            </a:r>
            <a:r>
              <a:rPr lang="en-US" sz="2200" dirty="0" err="1" smtClean="0"/>
              <a:t>phải</a:t>
            </a:r>
            <a:r>
              <a:rPr lang="en-US" sz="2200" dirty="0" smtClean="0"/>
              <a:t> </a:t>
            </a:r>
            <a:r>
              <a:rPr lang="en-US" sz="2200" dirty="0" err="1" smtClean="0"/>
              <a:t>cổ</a:t>
            </a:r>
            <a:r>
              <a:rPr lang="en-US" sz="2200" dirty="0" smtClean="0"/>
              <a:t> </a:t>
            </a:r>
            <a:r>
              <a:rPr lang="en-US" sz="2200" dirty="0" err="1" smtClean="0"/>
              <a:t>đông</a:t>
            </a:r>
            <a:r>
              <a:rPr lang="en-US" sz="2200" dirty="0" smtClean="0"/>
              <a:t> </a:t>
            </a:r>
            <a:r>
              <a:rPr lang="en-US" sz="2200" dirty="0" err="1" smtClean="0"/>
              <a:t>lớn</a:t>
            </a:r>
            <a:r>
              <a:rPr lang="en-US" sz="2200" dirty="0" smtClean="0"/>
              <a:t> </a:t>
            </a:r>
            <a:r>
              <a:rPr lang="en-US" sz="2200" dirty="0" err="1" smtClean="0"/>
              <a:t>nắm</a:t>
            </a:r>
            <a:r>
              <a:rPr lang="en-US" sz="2200" dirty="0" smtClean="0"/>
              <a:t> </a:t>
            </a:r>
            <a:r>
              <a:rPr lang="en-US" sz="2200" dirty="0" err="1" smtClean="0"/>
              <a:t>giữ</a:t>
            </a:r>
            <a:r>
              <a:rPr lang="en-US" sz="2200" dirty="0" smtClean="0"/>
              <a:t> (</a:t>
            </a:r>
            <a:r>
              <a:rPr lang="en-US" sz="2200" dirty="0" err="1" smtClean="0"/>
              <a:t>ngoại</a:t>
            </a:r>
            <a:r>
              <a:rPr lang="en-US" sz="2200" dirty="0" smtClean="0"/>
              <a:t> </a:t>
            </a:r>
            <a:r>
              <a:rPr lang="en-US" sz="2200" dirty="0" err="1" smtClean="0"/>
              <a:t>trừ</a:t>
            </a:r>
            <a:r>
              <a:rPr lang="en-US" sz="2200" dirty="0" smtClean="0"/>
              <a:t> DNNN CPH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quy</a:t>
            </a:r>
            <a:r>
              <a:rPr lang="en-US" sz="2200" dirty="0" smtClean="0"/>
              <a:t> </a:t>
            </a:r>
            <a:r>
              <a:rPr lang="en-US" sz="2200" dirty="0" err="1" smtClean="0"/>
              <a:t>định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Thủ</a:t>
            </a:r>
            <a:r>
              <a:rPr lang="en-US" sz="2200" dirty="0" smtClean="0"/>
              <a:t> </a:t>
            </a:r>
            <a:r>
              <a:rPr lang="en-US" sz="2200" dirty="0" err="1" smtClean="0"/>
              <a:t>tướng</a:t>
            </a:r>
            <a:r>
              <a:rPr lang="en-US" sz="2200" dirty="0" smtClean="0"/>
              <a:t> CP) </a:t>
            </a:r>
          </a:p>
          <a:p>
            <a:pPr marL="514350" indent="-514350" algn="just">
              <a:buNone/>
            </a:pPr>
            <a:r>
              <a:rPr lang="en-US" sz="2200" i="1" dirty="0" smtClean="0"/>
              <a:t>(1 </a:t>
            </a:r>
            <a:r>
              <a:rPr lang="en-US" sz="2200" i="1" dirty="0" err="1" smtClean="0"/>
              <a:t>và</a:t>
            </a:r>
            <a:r>
              <a:rPr lang="en-US" sz="2200" i="1" dirty="0" smtClean="0"/>
              <a:t> 2 </a:t>
            </a:r>
            <a:r>
              <a:rPr lang="en-US" sz="2200" i="1" dirty="0" err="1" smtClean="0"/>
              <a:t>không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áp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dụng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trước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khi</a:t>
            </a:r>
            <a:r>
              <a:rPr lang="en-US" sz="2200" i="1" dirty="0" smtClean="0"/>
              <a:t> NĐ 58/2012/NĐ-CP </a:t>
            </a:r>
            <a:r>
              <a:rPr lang="en-US" sz="2200" i="1" dirty="0" err="1" smtClean="0"/>
              <a:t>có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hiệu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lực</a:t>
            </a:r>
            <a:r>
              <a:rPr lang="en-US" sz="2200" i="1" dirty="0" smtClean="0"/>
              <a:t>)</a:t>
            </a:r>
            <a:endParaRPr lang="en-US" sz="2200" dirty="0" smtClean="0"/>
          </a:p>
          <a:p>
            <a:pPr marL="514350" indent="-514350" algn="just">
              <a:buNone/>
            </a:pPr>
            <a:r>
              <a:rPr lang="en-US" sz="2200" dirty="0" smtClean="0"/>
              <a:t>3. </a:t>
            </a:r>
            <a:r>
              <a:rPr lang="en-US" sz="2200" dirty="0" err="1" smtClean="0"/>
              <a:t>Không</a:t>
            </a:r>
            <a:r>
              <a:rPr lang="en-US" sz="2200" dirty="0" smtClean="0"/>
              <a:t> </a:t>
            </a:r>
            <a:r>
              <a:rPr lang="en-US" sz="2200" dirty="0" err="1" smtClean="0"/>
              <a:t>đủ</a:t>
            </a:r>
            <a:r>
              <a:rPr lang="en-US" sz="2200" dirty="0" smtClean="0"/>
              <a:t> 100 </a:t>
            </a:r>
            <a:r>
              <a:rPr lang="en-US" sz="2200" dirty="0" err="1" smtClean="0"/>
              <a:t>người</a:t>
            </a:r>
            <a:r>
              <a:rPr lang="en-US" sz="2200" dirty="0" smtClean="0"/>
              <a:t> </a:t>
            </a:r>
            <a:r>
              <a:rPr lang="en-US" sz="2200" dirty="0" err="1" smtClean="0"/>
              <a:t>sở</a:t>
            </a:r>
            <a:r>
              <a:rPr lang="en-US" sz="2200" dirty="0" smtClean="0"/>
              <a:t> </a:t>
            </a:r>
            <a:r>
              <a:rPr lang="en-US" sz="2200" dirty="0" err="1" smtClean="0"/>
              <a:t>hữu</a:t>
            </a:r>
            <a:r>
              <a:rPr lang="en-US" sz="2200" dirty="0" smtClean="0"/>
              <a:t> </a:t>
            </a:r>
            <a:r>
              <a:rPr lang="en-US" sz="2200" dirty="0" err="1" smtClean="0"/>
              <a:t>trái</a:t>
            </a:r>
            <a:r>
              <a:rPr lang="en-US" sz="2200" dirty="0" smtClean="0"/>
              <a:t> </a:t>
            </a:r>
            <a:r>
              <a:rPr lang="en-US" sz="2200" dirty="0" err="1" smtClean="0"/>
              <a:t>phiếu</a:t>
            </a:r>
            <a:r>
              <a:rPr lang="en-US" sz="2200" dirty="0" smtClean="0"/>
              <a:t> </a:t>
            </a:r>
            <a:r>
              <a:rPr lang="en-US" sz="2200" dirty="0" err="1" smtClean="0"/>
              <a:t>cùng</a:t>
            </a:r>
            <a:r>
              <a:rPr lang="en-US" sz="2200" dirty="0" smtClean="0"/>
              <a:t> </a:t>
            </a:r>
            <a:r>
              <a:rPr lang="en-US" sz="2200" dirty="0" err="1" smtClean="0"/>
              <a:t>một</a:t>
            </a:r>
            <a:r>
              <a:rPr lang="en-US" sz="2200" dirty="0" smtClean="0"/>
              <a:t> </a:t>
            </a:r>
            <a:r>
              <a:rPr lang="en-US" sz="2200" dirty="0" err="1" smtClean="0"/>
              <a:t>đợt</a:t>
            </a:r>
            <a:r>
              <a:rPr lang="en-US" sz="2200" dirty="0" smtClean="0"/>
              <a:t> </a:t>
            </a:r>
            <a:r>
              <a:rPr lang="en-US" sz="2200" dirty="0" err="1" smtClean="0"/>
              <a:t>phát</a:t>
            </a:r>
            <a:r>
              <a:rPr lang="en-US" sz="2200" dirty="0" smtClean="0"/>
              <a:t> </a:t>
            </a:r>
            <a:r>
              <a:rPr lang="en-US" sz="2200" dirty="0" err="1" smtClean="0"/>
              <a:t>hành</a:t>
            </a:r>
            <a:r>
              <a:rPr lang="en-US" sz="2200" dirty="0" smtClean="0"/>
              <a:t> </a:t>
            </a:r>
          </a:p>
          <a:p>
            <a:pPr marL="514350" indent="-514350" algn="just">
              <a:buNone/>
            </a:pPr>
            <a:r>
              <a:rPr lang="en-US" sz="2200" dirty="0" smtClean="0"/>
              <a:t>4. </a:t>
            </a:r>
            <a:r>
              <a:rPr lang="en-US" sz="2200" dirty="0" err="1" smtClean="0"/>
              <a:t>Vốn</a:t>
            </a:r>
            <a:r>
              <a:rPr lang="en-US" sz="2200" dirty="0" smtClean="0"/>
              <a:t> </a:t>
            </a:r>
            <a:r>
              <a:rPr lang="en-US" sz="2200" dirty="0" err="1" smtClean="0"/>
              <a:t>điều</a:t>
            </a:r>
            <a:r>
              <a:rPr lang="en-US" sz="2200" dirty="0" smtClean="0"/>
              <a:t> </a:t>
            </a:r>
            <a:r>
              <a:rPr lang="en-US" sz="2200" dirty="0" err="1" smtClean="0"/>
              <a:t>lệ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góp</a:t>
            </a:r>
            <a:r>
              <a:rPr lang="en-US" sz="2200" dirty="0" smtClean="0"/>
              <a:t>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ty</a:t>
            </a:r>
            <a:r>
              <a:rPr lang="en-US" sz="2200" dirty="0" smtClean="0"/>
              <a:t> ĐTCK &lt; 50 </a:t>
            </a:r>
            <a:r>
              <a:rPr lang="en-US" sz="2200" dirty="0" err="1" smtClean="0"/>
              <a:t>tỷ</a:t>
            </a:r>
            <a:r>
              <a:rPr lang="en-US" sz="2200" dirty="0" smtClean="0"/>
              <a:t> </a:t>
            </a:r>
            <a:r>
              <a:rPr lang="en-US" sz="2200" dirty="0" err="1" smtClean="0"/>
              <a:t>đồng</a:t>
            </a:r>
            <a:endParaRPr lang="en-US" sz="2200" dirty="0" smtClean="0"/>
          </a:p>
          <a:p>
            <a:pPr marL="514350" indent="-514350" algn="just">
              <a:buNone/>
            </a:pPr>
            <a:r>
              <a:rPr lang="en-US" sz="2200" dirty="0" smtClean="0"/>
              <a:t>5. </a:t>
            </a:r>
            <a:r>
              <a:rPr lang="en-US" sz="2200" dirty="0" err="1" smtClean="0"/>
              <a:t>Số</a:t>
            </a:r>
            <a:r>
              <a:rPr lang="en-US" sz="2200" dirty="0" smtClean="0"/>
              <a:t> </a:t>
            </a:r>
            <a:r>
              <a:rPr lang="en-US" sz="2200" dirty="0" err="1" smtClean="0"/>
              <a:t>người</a:t>
            </a:r>
            <a:r>
              <a:rPr lang="en-US" sz="2200" dirty="0" smtClean="0"/>
              <a:t> </a:t>
            </a:r>
            <a:r>
              <a:rPr lang="en-US" sz="2200" dirty="0" err="1" smtClean="0"/>
              <a:t>nắm</a:t>
            </a:r>
            <a:r>
              <a:rPr lang="en-US" sz="2200" dirty="0" smtClean="0"/>
              <a:t> </a:t>
            </a:r>
            <a:r>
              <a:rPr lang="en-US" sz="2200" dirty="0" err="1" smtClean="0"/>
              <a:t>giữ</a:t>
            </a:r>
            <a:r>
              <a:rPr lang="en-US" sz="2200" dirty="0" smtClean="0"/>
              <a:t> CP </a:t>
            </a:r>
            <a:r>
              <a:rPr lang="en-US" sz="2200" dirty="0" err="1" smtClean="0"/>
              <a:t>công</a:t>
            </a:r>
            <a:r>
              <a:rPr lang="en-US" sz="2200" dirty="0" smtClean="0"/>
              <a:t> </a:t>
            </a:r>
            <a:r>
              <a:rPr lang="en-US" sz="2200" dirty="0" err="1" smtClean="0"/>
              <a:t>ty</a:t>
            </a:r>
            <a:r>
              <a:rPr lang="en-US" sz="2200" dirty="0" smtClean="0"/>
              <a:t> ĐTCK, CCQ &lt; 100 </a:t>
            </a:r>
            <a:r>
              <a:rPr lang="en-US" sz="2200" dirty="0" err="1" smtClean="0"/>
              <a:t>người</a:t>
            </a:r>
            <a:r>
              <a:rPr lang="en-US" sz="2200" dirty="0" smtClean="0"/>
              <a:t> </a:t>
            </a:r>
            <a:r>
              <a:rPr lang="en-US" sz="2200" dirty="0" err="1" smtClean="0"/>
              <a:t>không</a:t>
            </a:r>
            <a:r>
              <a:rPr lang="en-US" sz="2200" dirty="0" smtClean="0"/>
              <a:t> </a:t>
            </a:r>
            <a:r>
              <a:rPr lang="en-US" sz="2200" dirty="0" err="1" smtClean="0"/>
              <a:t>kể</a:t>
            </a:r>
            <a:r>
              <a:rPr lang="en-US" sz="2200" dirty="0" smtClean="0"/>
              <a:t> NĐTCK </a:t>
            </a:r>
            <a:r>
              <a:rPr lang="en-US" sz="2200" dirty="0" err="1" smtClean="0"/>
              <a:t>chuyên</a:t>
            </a:r>
            <a:r>
              <a:rPr lang="en-US" sz="2200" dirty="0" smtClean="0"/>
              <a:t> </a:t>
            </a:r>
            <a:r>
              <a:rPr lang="en-US" sz="2200" dirty="0" err="1" smtClean="0"/>
              <a:t>nghiệp</a:t>
            </a:r>
            <a:r>
              <a:rPr lang="en-US" sz="2200" dirty="0" smtClean="0"/>
              <a:t> </a:t>
            </a:r>
          </a:p>
          <a:p>
            <a:pPr marL="514350" indent="-514350" algn="just">
              <a:buNone/>
            </a:pPr>
            <a:r>
              <a:rPr lang="en-US" sz="2200" dirty="0" smtClean="0"/>
              <a:t>6. KQKD </a:t>
            </a:r>
            <a:r>
              <a:rPr lang="en-US" sz="2200" dirty="0" err="1" smtClean="0"/>
              <a:t>lỗ</a:t>
            </a:r>
            <a:r>
              <a:rPr lang="en-US" sz="2200" dirty="0" smtClean="0"/>
              <a:t> 3 </a:t>
            </a:r>
            <a:r>
              <a:rPr lang="en-US" sz="2200" dirty="0" err="1" smtClean="0"/>
              <a:t>năm</a:t>
            </a:r>
            <a:r>
              <a:rPr lang="en-US" sz="2200" dirty="0" smtClean="0"/>
              <a:t> </a:t>
            </a:r>
            <a:r>
              <a:rPr lang="en-US" sz="2200" dirty="0" err="1" smtClean="0"/>
              <a:t>liên</a:t>
            </a:r>
            <a:r>
              <a:rPr lang="en-US" sz="2200" dirty="0" smtClean="0"/>
              <a:t> </a:t>
            </a:r>
            <a:r>
              <a:rPr lang="en-US" sz="2200" dirty="0" err="1" smtClean="0"/>
              <a:t>tục</a:t>
            </a:r>
            <a:r>
              <a:rPr lang="en-US" sz="2200" dirty="0" smtClean="0"/>
              <a:t>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</a:t>
            </a:r>
            <a:r>
              <a:rPr lang="en-US" sz="2200" dirty="0" err="1" smtClean="0"/>
              <a:t>tổng</a:t>
            </a:r>
            <a:r>
              <a:rPr lang="en-US" sz="2200" dirty="0" smtClean="0"/>
              <a:t> </a:t>
            </a:r>
            <a:r>
              <a:rPr lang="en-US" sz="2200" dirty="0" err="1" smtClean="0"/>
              <a:t>lỗ</a:t>
            </a:r>
            <a:r>
              <a:rPr lang="en-US" sz="2200" dirty="0" smtClean="0"/>
              <a:t> </a:t>
            </a:r>
            <a:r>
              <a:rPr lang="en-US" sz="2200" dirty="0" err="1" smtClean="0"/>
              <a:t>lũy</a:t>
            </a:r>
            <a:r>
              <a:rPr lang="en-US" sz="2200" dirty="0" smtClean="0"/>
              <a:t> </a:t>
            </a:r>
            <a:r>
              <a:rPr lang="en-US" sz="2200" dirty="0" err="1" smtClean="0"/>
              <a:t>kế</a:t>
            </a:r>
            <a:r>
              <a:rPr lang="en-US" sz="2200" dirty="0" smtClean="0"/>
              <a:t> </a:t>
            </a:r>
            <a:r>
              <a:rPr lang="en-US" sz="2200" dirty="0" err="1" smtClean="0"/>
              <a:t>vượt</a:t>
            </a:r>
            <a:r>
              <a:rPr lang="en-US" sz="2200" dirty="0" smtClean="0"/>
              <a:t> </a:t>
            </a:r>
            <a:r>
              <a:rPr lang="en-US" sz="2200" dirty="0" err="1" smtClean="0"/>
              <a:t>vốn</a:t>
            </a:r>
            <a:r>
              <a:rPr lang="en-US" sz="2200" dirty="0" smtClean="0"/>
              <a:t> </a:t>
            </a:r>
            <a:r>
              <a:rPr lang="en-US" sz="2200" dirty="0" err="1" smtClean="0"/>
              <a:t>điều</a:t>
            </a:r>
            <a:r>
              <a:rPr lang="en-US" sz="2200" dirty="0" smtClean="0"/>
              <a:t> </a:t>
            </a:r>
            <a:r>
              <a:rPr lang="en-US" sz="2200" dirty="0" err="1" smtClean="0"/>
              <a:t>lệ</a:t>
            </a:r>
            <a:r>
              <a:rPr lang="en-US" sz="2200" dirty="0" smtClean="0"/>
              <a:t> </a:t>
            </a:r>
            <a:r>
              <a:rPr lang="en-US" sz="2200" dirty="0" err="1" smtClean="0"/>
              <a:t>thực</a:t>
            </a:r>
            <a:r>
              <a:rPr lang="en-US" sz="2200" dirty="0" smtClean="0"/>
              <a:t> </a:t>
            </a:r>
            <a:r>
              <a:rPr lang="en-US" sz="2200" dirty="0" err="1" smtClean="0"/>
              <a:t>góp</a:t>
            </a:r>
            <a:endParaRPr lang="en-US" sz="2200" dirty="0" smtClean="0"/>
          </a:p>
          <a:p>
            <a:pPr marL="514350" indent="-514350" algn="just">
              <a:buNone/>
            </a:pPr>
            <a:r>
              <a:rPr lang="en-US" sz="2200" dirty="0" smtClean="0"/>
              <a:t>7. TCNY </a:t>
            </a:r>
            <a:r>
              <a:rPr lang="en-US" sz="2200" dirty="0" err="1" smtClean="0"/>
              <a:t>ngừng</a:t>
            </a:r>
            <a:r>
              <a:rPr lang="en-US" sz="2200" dirty="0" smtClean="0"/>
              <a:t>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</a:t>
            </a:r>
            <a:r>
              <a:rPr lang="en-US" sz="2200" dirty="0" err="1" smtClean="0"/>
              <a:t>bị</a:t>
            </a:r>
            <a:r>
              <a:rPr lang="en-US" sz="2200" dirty="0" smtClean="0"/>
              <a:t> </a:t>
            </a:r>
            <a:r>
              <a:rPr lang="en-US" sz="2200" dirty="0" err="1" smtClean="0"/>
              <a:t>ngừng</a:t>
            </a:r>
            <a:r>
              <a:rPr lang="en-US" sz="2200" dirty="0" smtClean="0"/>
              <a:t> </a:t>
            </a:r>
            <a:r>
              <a:rPr lang="en-US" sz="2200" dirty="0" err="1" smtClean="0"/>
              <a:t>hoạt</a:t>
            </a:r>
            <a:r>
              <a:rPr lang="en-US" sz="2200" dirty="0" smtClean="0"/>
              <a:t> </a:t>
            </a:r>
            <a:r>
              <a:rPr lang="en-US" sz="2200" dirty="0" err="1" smtClean="0"/>
              <a:t>động</a:t>
            </a:r>
            <a:r>
              <a:rPr lang="en-US" sz="2200" dirty="0" smtClean="0"/>
              <a:t> KD </a:t>
            </a:r>
            <a:r>
              <a:rPr lang="en-US" sz="2200" dirty="0" err="1" smtClean="0"/>
              <a:t>chính</a:t>
            </a:r>
            <a:r>
              <a:rPr lang="en-US" sz="2200" dirty="0" smtClean="0"/>
              <a:t> </a:t>
            </a:r>
            <a:r>
              <a:rPr lang="en-US" sz="2200" dirty="0" err="1" smtClean="0"/>
              <a:t>từ</a:t>
            </a:r>
            <a:r>
              <a:rPr lang="en-US" sz="2200" dirty="0" smtClean="0"/>
              <a:t> 01 </a:t>
            </a:r>
            <a:r>
              <a:rPr lang="en-US" sz="2200" dirty="0" err="1" smtClean="0"/>
              <a:t>năm</a:t>
            </a:r>
            <a:endParaRPr lang="en-US" sz="2200" dirty="0" smtClean="0"/>
          </a:p>
          <a:p>
            <a:pPr marL="514350" indent="-514350" algn="just">
              <a:buNone/>
            </a:pPr>
            <a:endParaRPr lang="en-US" sz="2200" dirty="0" smtClean="0"/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endParaRPr lang="en-US" sz="3200" dirty="0"/>
          </a:p>
          <a:p>
            <a:pPr algn="just"/>
            <a:endParaRPr lang="en-US" sz="30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37692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399"/>
            <a:ext cx="8991600" cy="553265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HỦY NIÊM YẾT CHỨNG KHOÁN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HỦY BẮT BUỘC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sz="2000" dirty="0" smtClean="0"/>
              <a:t>8. TCNY </a:t>
            </a:r>
            <a:r>
              <a:rPr lang="en-US" sz="2000" dirty="0" err="1" smtClean="0"/>
              <a:t>bị</a:t>
            </a:r>
            <a:r>
              <a:rPr lang="en-US" sz="2000" dirty="0" smtClean="0"/>
              <a:t> </a:t>
            </a:r>
            <a:r>
              <a:rPr lang="en-US" sz="2000" dirty="0" err="1" smtClean="0"/>
              <a:t>thu</a:t>
            </a:r>
            <a:r>
              <a:rPr lang="en-US" sz="2000" dirty="0" smtClean="0"/>
              <a:t> </a:t>
            </a:r>
            <a:r>
              <a:rPr lang="en-US" sz="2000" dirty="0" err="1" smtClean="0"/>
              <a:t>hồi</a:t>
            </a:r>
            <a:r>
              <a:rPr lang="en-US" sz="2000" dirty="0" smtClean="0"/>
              <a:t> GCN ĐKDN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giấy</a:t>
            </a:r>
            <a:r>
              <a:rPr lang="en-US" sz="2000" dirty="0" smtClean="0"/>
              <a:t> </a:t>
            </a:r>
            <a:r>
              <a:rPr lang="en-US" sz="2000" dirty="0" err="1" smtClean="0"/>
              <a:t>phép</a:t>
            </a:r>
            <a:r>
              <a:rPr lang="en-US" sz="2000" dirty="0" smtClean="0"/>
              <a:t> </a:t>
            </a:r>
            <a:r>
              <a:rPr lang="en-US" sz="2000" dirty="0" err="1" smtClean="0"/>
              <a:t>hoạt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chuyên</a:t>
            </a:r>
            <a:r>
              <a:rPr lang="en-US" sz="2000" dirty="0" smtClean="0"/>
              <a:t> </a:t>
            </a:r>
            <a:r>
              <a:rPr lang="en-US" sz="2000" dirty="0" err="1" smtClean="0"/>
              <a:t>ngành</a:t>
            </a:r>
            <a:r>
              <a:rPr lang="en-US" sz="2000" dirty="0" smtClean="0"/>
              <a:t> </a:t>
            </a:r>
          </a:p>
          <a:p>
            <a:pPr marL="514350" indent="-514350" algn="just">
              <a:buNone/>
            </a:pPr>
            <a:r>
              <a:rPr lang="en-US" sz="2000" dirty="0" smtClean="0"/>
              <a:t>9. CP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giao</a:t>
            </a:r>
            <a:r>
              <a:rPr lang="en-US" sz="2000" dirty="0" smtClean="0"/>
              <a:t> </a:t>
            </a:r>
            <a:r>
              <a:rPr lang="en-US" sz="2000" dirty="0" err="1" smtClean="0"/>
              <a:t>dịch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vòng</a:t>
            </a:r>
            <a:r>
              <a:rPr lang="en-US" sz="2000" dirty="0" smtClean="0"/>
              <a:t> 12 </a:t>
            </a:r>
            <a:r>
              <a:rPr lang="en-US" sz="2000" dirty="0" err="1" smtClean="0"/>
              <a:t>tháng</a:t>
            </a:r>
            <a:endParaRPr lang="en-US" sz="2000" dirty="0" smtClean="0"/>
          </a:p>
          <a:p>
            <a:pPr marL="514350" indent="-514350" algn="just">
              <a:buNone/>
            </a:pPr>
            <a:r>
              <a:rPr lang="en-US" sz="2000" dirty="0" smtClean="0"/>
              <a:t>10. TCNY </a:t>
            </a:r>
            <a:r>
              <a:rPr lang="en-US" sz="2000" dirty="0" err="1" smtClean="0"/>
              <a:t>chấm</a:t>
            </a:r>
            <a:r>
              <a:rPr lang="en-US" sz="2000" dirty="0" smtClean="0"/>
              <a:t> </a:t>
            </a:r>
            <a:r>
              <a:rPr lang="en-US" sz="2000" dirty="0" err="1" smtClean="0"/>
              <a:t>dứt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tồn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r>
              <a:rPr lang="en-US" sz="2000" dirty="0" smtClean="0"/>
              <a:t> </a:t>
            </a:r>
            <a:r>
              <a:rPr lang="en-US" sz="2000" dirty="0" err="1" smtClean="0"/>
              <a:t>niêm</a:t>
            </a:r>
            <a:r>
              <a:rPr lang="en-US" sz="2000" dirty="0" smtClean="0"/>
              <a:t> </a:t>
            </a:r>
            <a:r>
              <a:rPr lang="en-US" sz="2000" dirty="0" err="1" smtClean="0"/>
              <a:t>yết</a:t>
            </a:r>
            <a:r>
              <a:rPr lang="en-US" sz="2000" dirty="0" smtClean="0"/>
              <a:t> do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r>
              <a:rPr lang="en-US" sz="2000" dirty="0" smtClean="0"/>
              <a:t>, </a:t>
            </a:r>
            <a:r>
              <a:rPr lang="en-US" sz="2000" dirty="0" err="1" smtClean="0"/>
              <a:t>sáp</a:t>
            </a:r>
            <a:r>
              <a:rPr lang="en-US" sz="2000" dirty="0" smtClean="0"/>
              <a:t> </a:t>
            </a:r>
            <a:r>
              <a:rPr lang="en-US" sz="2000" dirty="0" err="1" smtClean="0"/>
              <a:t>nhập</a:t>
            </a:r>
            <a:r>
              <a:rPr lang="en-US" sz="2000" dirty="0" smtClean="0"/>
              <a:t>, </a:t>
            </a:r>
            <a:r>
              <a:rPr lang="en-US" sz="2000" dirty="0" err="1" smtClean="0"/>
              <a:t>chia</a:t>
            </a:r>
            <a:r>
              <a:rPr lang="en-US" sz="2000" dirty="0" smtClean="0"/>
              <a:t>, </a:t>
            </a:r>
            <a:r>
              <a:rPr lang="en-US" sz="2000" dirty="0" err="1" smtClean="0"/>
              <a:t>tách</a:t>
            </a:r>
            <a:r>
              <a:rPr lang="en-US" sz="2000" dirty="0" smtClean="0"/>
              <a:t>, </a:t>
            </a:r>
            <a:r>
              <a:rPr lang="en-US" sz="2000" dirty="0" err="1" smtClean="0"/>
              <a:t>giải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phá</a:t>
            </a:r>
            <a:r>
              <a:rPr lang="en-US" sz="2000" dirty="0" smtClean="0"/>
              <a:t> </a:t>
            </a:r>
            <a:r>
              <a:rPr lang="en-US" sz="2000" dirty="0" err="1" smtClean="0"/>
              <a:t>sản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TCNY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chào</a:t>
            </a:r>
            <a:r>
              <a:rPr lang="en-US" sz="2000" dirty="0" smtClean="0"/>
              <a:t> </a:t>
            </a:r>
            <a:r>
              <a:rPr lang="en-US" sz="2000" dirty="0" err="1" smtClean="0"/>
              <a:t>bán</a:t>
            </a:r>
            <a:r>
              <a:rPr lang="en-US" sz="2000" dirty="0" smtClean="0"/>
              <a:t>,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hành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50% </a:t>
            </a:r>
            <a:r>
              <a:rPr lang="en-US" sz="2000" dirty="0" err="1" smtClean="0"/>
              <a:t>trở</a:t>
            </a:r>
            <a:r>
              <a:rPr lang="en-US" sz="2000" dirty="0" smtClean="0"/>
              <a:t> </a:t>
            </a:r>
            <a:r>
              <a:rPr lang="en-US" sz="2000" dirty="0" err="1" smtClean="0"/>
              <a:t>lên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CP </a:t>
            </a:r>
            <a:r>
              <a:rPr lang="en-US" sz="2000" dirty="0" err="1" smtClean="0"/>
              <a:t>lưu</a:t>
            </a:r>
            <a:r>
              <a:rPr lang="en-US" sz="2000" dirty="0" smtClean="0"/>
              <a:t> </a:t>
            </a:r>
            <a:r>
              <a:rPr lang="en-US" sz="2000" dirty="0" err="1" smtClean="0"/>
              <a:t>hành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hoán</a:t>
            </a:r>
            <a:r>
              <a:rPr lang="en-US" sz="2000" dirty="0" smtClean="0"/>
              <a:t> </a:t>
            </a:r>
            <a:r>
              <a:rPr lang="en-US" sz="2000" dirty="0" err="1" smtClean="0"/>
              <a:t>đổi</a:t>
            </a:r>
            <a:r>
              <a:rPr lang="en-US" sz="2000" dirty="0" smtClean="0"/>
              <a:t> CP,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vốn</a:t>
            </a:r>
            <a:r>
              <a:rPr lang="en-US" sz="2000" dirty="0" smtClean="0"/>
              <a:t> </a:t>
            </a:r>
            <a:r>
              <a:rPr lang="en-US" sz="2000" dirty="0" err="1" smtClean="0"/>
              <a:t>góp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DN </a:t>
            </a:r>
            <a:r>
              <a:rPr lang="en-US" sz="2000" dirty="0" err="1" smtClean="0"/>
              <a:t>khác</a:t>
            </a:r>
            <a:endParaRPr lang="en-US" sz="2000" dirty="0" smtClean="0"/>
          </a:p>
          <a:p>
            <a:pPr marL="514350" indent="-514350" algn="just">
              <a:buNone/>
            </a:pPr>
            <a:r>
              <a:rPr lang="en-US" sz="2000" dirty="0" smtClean="0"/>
              <a:t>11. </a:t>
            </a:r>
            <a:r>
              <a:rPr lang="en-US" sz="2000" dirty="0" err="1" smtClean="0"/>
              <a:t>Quỹ</a:t>
            </a:r>
            <a:r>
              <a:rPr lang="en-US" sz="2000" dirty="0" smtClean="0"/>
              <a:t> ĐTCK </a:t>
            </a:r>
            <a:r>
              <a:rPr lang="en-US" sz="2000" dirty="0" err="1" smtClean="0"/>
              <a:t>chấm</a:t>
            </a:r>
            <a:r>
              <a:rPr lang="en-US" sz="2000" dirty="0" smtClean="0"/>
              <a:t> </a:t>
            </a:r>
            <a:r>
              <a:rPr lang="en-US" sz="2000" dirty="0" err="1" smtClean="0"/>
              <a:t>dứt</a:t>
            </a:r>
            <a:r>
              <a:rPr lang="en-US" sz="2000" dirty="0" smtClean="0"/>
              <a:t> </a:t>
            </a:r>
            <a:r>
              <a:rPr lang="en-US" sz="2000" dirty="0" err="1" smtClean="0"/>
              <a:t>hoạt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, TCNY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ty</a:t>
            </a:r>
            <a:r>
              <a:rPr lang="en-US" sz="2000" dirty="0" smtClean="0"/>
              <a:t> </a:t>
            </a:r>
            <a:r>
              <a:rPr lang="en-US" sz="2000" dirty="0" err="1" smtClean="0"/>
              <a:t>đại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</a:t>
            </a:r>
          </a:p>
          <a:p>
            <a:pPr marL="514350" indent="-514350" algn="just"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phiếu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thời</a:t>
            </a:r>
            <a:r>
              <a:rPr lang="en-US" sz="2000" dirty="0" smtClean="0"/>
              <a:t> </a:t>
            </a:r>
            <a:r>
              <a:rPr lang="en-US" sz="2000" dirty="0" err="1" smtClean="0"/>
              <a:t>gian</a:t>
            </a:r>
            <a:r>
              <a:rPr lang="en-US" sz="2000" dirty="0" smtClean="0"/>
              <a:t> </a:t>
            </a:r>
            <a:r>
              <a:rPr lang="en-US" sz="2000" dirty="0" err="1" smtClean="0"/>
              <a:t>đáo</a:t>
            </a:r>
            <a:r>
              <a:rPr lang="en-US" sz="2000" dirty="0" smtClean="0"/>
              <a:t> </a:t>
            </a:r>
            <a:r>
              <a:rPr lang="en-US" sz="2000" dirty="0" err="1" smtClean="0"/>
              <a:t>hạn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TCPH </a:t>
            </a:r>
            <a:r>
              <a:rPr lang="en-US" sz="2000" dirty="0" err="1" smtClean="0"/>
              <a:t>mua</a:t>
            </a:r>
            <a:r>
              <a:rPr lang="en-US" sz="2000" dirty="0" smtClean="0"/>
              <a:t> </a:t>
            </a:r>
            <a:r>
              <a:rPr lang="en-US" sz="2000" dirty="0" err="1" smtClean="0"/>
              <a:t>lại</a:t>
            </a:r>
            <a:r>
              <a:rPr lang="en-US" sz="2000" dirty="0" smtClean="0"/>
              <a:t> </a:t>
            </a:r>
            <a:r>
              <a:rPr lang="en-US" sz="2000" dirty="0" err="1" smtClean="0"/>
              <a:t>toàn</a:t>
            </a:r>
            <a:r>
              <a:rPr lang="en-US" sz="2000" dirty="0" smtClean="0"/>
              <a:t> </a:t>
            </a:r>
            <a:r>
              <a:rPr lang="en-US" sz="2000" dirty="0" err="1" smtClean="0"/>
              <a:t>bộ</a:t>
            </a:r>
            <a:r>
              <a:rPr lang="en-US" sz="2000" dirty="0" smtClean="0"/>
              <a:t> </a:t>
            </a:r>
            <a:r>
              <a:rPr lang="en-US" sz="2000" dirty="0" err="1" smtClean="0"/>
              <a:t>trước</a:t>
            </a:r>
            <a:r>
              <a:rPr lang="en-US" sz="2000" dirty="0" smtClean="0"/>
              <a:t> </a:t>
            </a:r>
            <a:r>
              <a:rPr lang="en-US" sz="2000" dirty="0" err="1" smtClean="0"/>
              <a:t>thời</a:t>
            </a:r>
            <a:r>
              <a:rPr lang="en-US" sz="2000" dirty="0" smtClean="0"/>
              <a:t> </a:t>
            </a:r>
            <a:r>
              <a:rPr lang="en-US" sz="2000" dirty="0" err="1" smtClean="0"/>
              <a:t>điểm</a:t>
            </a:r>
            <a:r>
              <a:rPr lang="en-US" sz="2000" dirty="0" smtClean="0"/>
              <a:t> </a:t>
            </a:r>
            <a:r>
              <a:rPr lang="en-US" sz="2000" dirty="0" err="1" smtClean="0"/>
              <a:t>đáo</a:t>
            </a:r>
            <a:r>
              <a:rPr lang="en-US" sz="2000" dirty="0" smtClean="0"/>
              <a:t> </a:t>
            </a:r>
            <a:r>
              <a:rPr lang="en-US" sz="2000" dirty="0" err="1" smtClean="0"/>
              <a:t>hạn</a:t>
            </a:r>
            <a:endParaRPr lang="en-US" sz="2000" dirty="0" smtClean="0"/>
          </a:p>
          <a:p>
            <a:pPr marL="514350" indent="-514350" algn="just">
              <a:buNone/>
            </a:pPr>
            <a:r>
              <a:rPr lang="en-US" sz="2000" dirty="0" smtClean="0"/>
              <a:t>13. </a:t>
            </a:r>
            <a:r>
              <a:rPr lang="en-US" sz="2000" dirty="0" err="1" smtClean="0"/>
              <a:t>Đơn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kiểm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kiểm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ý </a:t>
            </a:r>
            <a:r>
              <a:rPr lang="en-US" sz="2000" dirty="0" err="1" smtClean="0"/>
              <a:t>kiến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chấp</a:t>
            </a:r>
            <a:r>
              <a:rPr lang="en-US" sz="2000" dirty="0" smtClean="0"/>
              <a:t> </a:t>
            </a:r>
            <a:r>
              <a:rPr lang="en-US" sz="2000" dirty="0" err="1" smtClean="0"/>
              <a:t>nhận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chối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ý </a:t>
            </a:r>
            <a:r>
              <a:rPr lang="en-US" sz="2000" dirty="0" err="1" smtClean="0"/>
              <a:t>kiến</a:t>
            </a:r>
            <a:r>
              <a:rPr lang="en-US" sz="2000" dirty="0" smtClean="0"/>
              <a:t> </a:t>
            </a:r>
            <a:r>
              <a:rPr lang="en-US" sz="2000" dirty="0" err="1" smtClean="0"/>
              <a:t>về</a:t>
            </a:r>
            <a:r>
              <a:rPr lang="en-US" sz="2000" dirty="0" smtClean="0"/>
              <a:t> BCTC </a:t>
            </a:r>
            <a:r>
              <a:rPr lang="en-US" sz="2000" dirty="0" err="1" smtClean="0"/>
              <a:t>năm</a:t>
            </a:r>
            <a:r>
              <a:rPr lang="en-US" sz="2000" dirty="0" smtClean="0"/>
              <a:t> </a:t>
            </a:r>
            <a:r>
              <a:rPr lang="en-US" sz="2000" dirty="0" err="1" smtClean="0"/>
              <a:t>gần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endParaRPr lang="en-US" sz="2000" dirty="0" smtClean="0"/>
          </a:p>
          <a:p>
            <a:pPr marL="514350" indent="-514350" algn="just">
              <a:buNone/>
            </a:pPr>
            <a:r>
              <a:rPr lang="en-US" sz="2000" dirty="0" smtClean="0"/>
              <a:t>14. TCNY </a:t>
            </a:r>
            <a:r>
              <a:rPr lang="en-US" sz="2000" dirty="0" err="1" smtClean="0"/>
              <a:t>chậm</a:t>
            </a:r>
            <a:r>
              <a:rPr lang="en-US" sz="2000" dirty="0" smtClean="0"/>
              <a:t> </a:t>
            </a:r>
            <a:r>
              <a:rPr lang="en-US" sz="2000" dirty="0" err="1" smtClean="0"/>
              <a:t>nộp</a:t>
            </a:r>
            <a:r>
              <a:rPr lang="en-US" sz="2000" dirty="0" smtClean="0"/>
              <a:t> BCTC </a:t>
            </a:r>
            <a:r>
              <a:rPr lang="en-US" sz="2000" dirty="0" err="1" smtClean="0"/>
              <a:t>năm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03 </a:t>
            </a:r>
            <a:r>
              <a:rPr lang="en-US" sz="2000" dirty="0" err="1" smtClean="0"/>
              <a:t>năm</a:t>
            </a:r>
            <a:r>
              <a:rPr lang="en-US" sz="2000" dirty="0" smtClean="0"/>
              <a:t> </a:t>
            </a:r>
            <a:r>
              <a:rPr lang="en-US" sz="2000" dirty="0" err="1" smtClean="0"/>
              <a:t>liên</a:t>
            </a:r>
            <a:r>
              <a:rPr lang="en-US" sz="2000" dirty="0" smtClean="0"/>
              <a:t> </a:t>
            </a:r>
            <a:r>
              <a:rPr lang="en-US" sz="2000" dirty="0" err="1" smtClean="0"/>
              <a:t>tiếp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vi </a:t>
            </a:r>
            <a:r>
              <a:rPr lang="en-US" sz="2000" dirty="0" err="1" smtClean="0"/>
              <a:t>phạm</a:t>
            </a:r>
            <a:r>
              <a:rPr lang="en-US" sz="2000" dirty="0" smtClean="0"/>
              <a:t> </a:t>
            </a:r>
            <a:r>
              <a:rPr lang="en-US" sz="2000" dirty="0" err="1" smtClean="0"/>
              <a:t>nghiêm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 </a:t>
            </a:r>
            <a:r>
              <a:rPr lang="en-US" sz="2000" dirty="0" err="1" smtClean="0"/>
              <a:t>vụ</a:t>
            </a:r>
            <a:r>
              <a:rPr lang="en-US" sz="2000" dirty="0" smtClean="0"/>
              <a:t> CBTT </a:t>
            </a:r>
            <a:r>
              <a:rPr lang="en-US" sz="2000" dirty="0" err="1" smtClean="0"/>
              <a:t>mà</a:t>
            </a:r>
            <a:r>
              <a:rPr lang="en-US" sz="2000" dirty="0" smtClean="0"/>
              <a:t> SGDCK </a:t>
            </a:r>
            <a:r>
              <a:rPr lang="en-US" sz="2000" dirty="0" err="1" smtClean="0"/>
              <a:t>xét</a:t>
            </a:r>
            <a:r>
              <a:rPr lang="en-US" sz="2000" dirty="0" smtClean="0"/>
              <a:t> </a:t>
            </a:r>
            <a:r>
              <a:rPr lang="en-US" sz="2000" dirty="0" err="1" smtClean="0"/>
              <a:t>thấy</a:t>
            </a:r>
            <a:r>
              <a:rPr lang="en-US" sz="2000" dirty="0" smtClean="0"/>
              <a:t> </a:t>
            </a:r>
            <a:r>
              <a:rPr lang="en-US" sz="2000" dirty="0" err="1" smtClean="0"/>
              <a:t>cần</a:t>
            </a:r>
            <a:r>
              <a:rPr lang="en-US" sz="2000" dirty="0" smtClean="0"/>
              <a:t> </a:t>
            </a:r>
            <a:r>
              <a:rPr lang="en-US" sz="2000" dirty="0" err="1" smtClean="0"/>
              <a:t>thiết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bảo</a:t>
            </a:r>
            <a:r>
              <a:rPr lang="en-US" sz="2000" dirty="0" smtClean="0"/>
              <a:t> </a:t>
            </a:r>
            <a:r>
              <a:rPr lang="en-US" sz="2000" dirty="0" err="1" smtClean="0"/>
              <a:t>vệ</a:t>
            </a:r>
            <a:r>
              <a:rPr lang="en-US" sz="2000" dirty="0" smtClean="0"/>
              <a:t> </a:t>
            </a:r>
            <a:r>
              <a:rPr lang="en-US" sz="2000" dirty="0" err="1" smtClean="0"/>
              <a:t>quyền</a:t>
            </a:r>
            <a:r>
              <a:rPr lang="en-US" sz="2000" dirty="0" smtClean="0"/>
              <a:t> </a:t>
            </a:r>
            <a:r>
              <a:rPr lang="en-US" sz="2000" dirty="0" err="1" smtClean="0"/>
              <a:t>lợi</a:t>
            </a:r>
            <a:r>
              <a:rPr lang="en-US" sz="2000" dirty="0" smtClean="0"/>
              <a:t> NĐT</a:t>
            </a:r>
          </a:p>
          <a:p>
            <a:pPr marL="514350" indent="-514350" algn="just">
              <a:buNone/>
            </a:pPr>
            <a:r>
              <a:rPr lang="en-US" sz="2000" dirty="0" smtClean="0"/>
              <a:t>15. SGDCK, UBCKNN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TCNY </a:t>
            </a:r>
            <a:r>
              <a:rPr lang="en-US" sz="2000" dirty="0" err="1" smtClean="0"/>
              <a:t>giả</a:t>
            </a:r>
            <a:r>
              <a:rPr lang="en-US" sz="2000" dirty="0" smtClean="0"/>
              <a:t> </a:t>
            </a:r>
            <a:r>
              <a:rPr lang="en-US" sz="2000" dirty="0" err="1" smtClean="0"/>
              <a:t>mạo</a:t>
            </a:r>
            <a:r>
              <a:rPr lang="en-US" sz="2000" dirty="0" smtClean="0"/>
              <a:t> HSNY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HSNY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tin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lệch</a:t>
            </a:r>
            <a:r>
              <a:rPr lang="en-US" sz="2000" dirty="0" smtClean="0"/>
              <a:t> </a:t>
            </a:r>
            <a:r>
              <a:rPr lang="en-US" sz="2000" dirty="0" err="1" smtClean="0"/>
              <a:t>nghiêm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 </a:t>
            </a:r>
            <a:r>
              <a:rPr lang="en-US" sz="2000" dirty="0" err="1" smtClean="0"/>
              <a:t>ảnh</a:t>
            </a:r>
            <a:r>
              <a:rPr lang="en-US" sz="2000" dirty="0" smtClean="0"/>
              <a:t> </a:t>
            </a:r>
            <a:r>
              <a:rPr lang="en-US" sz="2000" dirty="0" err="1" smtClean="0"/>
              <a:t>hưởng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quyết</a:t>
            </a:r>
            <a:r>
              <a:rPr lang="en-US" sz="2000" dirty="0" smtClean="0"/>
              <a:t> </a:t>
            </a:r>
            <a:r>
              <a:rPr lang="en-US" sz="2000" dirty="0" err="1" smtClean="0"/>
              <a:t>định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NĐT</a:t>
            </a:r>
          </a:p>
          <a:p>
            <a:pPr marL="514350" indent="-514350" algn="just">
              <a:buFont typeface="+mj-lt"/>
              <a:buAutoNum type="alphaLcPeriod" startAt="3"/>
            </a:pPr>
            <a:endParaRPr lang="en-US" sz="2100" dirty="0" smtClean="0"/>
          </a:p>
          <a:p>
            <a:pPr marL="514350" indent="-514350" algn="just">
              <a:buFont typeface="+mj-lt"/>
              <a:buAutoNum type="alphaLcPeriod" startAt="3"/>
            </a:pPr>
            <a:endParaRPr lang="en-US" sz="2100" dirty="0" smtClean="0"/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endParaRPr lang="en-US" sz="3200" dirty="0"/>
          </a:p>
          <a:p>
            <a:pPr algn="just"/>
            <a:endParaRPr lang="en-US" sz="30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37692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399"/>
            <a:ext cx="8991600" cy="553265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HỦY NIÊM YẾT CHỨNG KHOÁN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HỦY TỰ NGUYỆN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3200" dirty="0" err="1" smtClean="0"/>
              <a:t>Quy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</a:t>
            </a:r>
            <a:r>
              <a:rPr lang="en-US" sz="3200" dirty="0" err="1" smtClean="0"/>
              <a:t>tại</a:t>
            </a:r>
            <a:r>
              <a:rPr lang="en-US" sz="3200" dirty="0" smtClean="0"/>
              <a:t> </a:t>
            </a:r>
            <a:r>
              <a:rPr lang="en-US" sz="3200" dirty="0" err="1" smtClean="0"/>
              <a:t>Khoản</a:t>
            </a:r>
            <a:r>
              <a:rPr lang="en-US" sz="3200" dirty="0" smtClean="0"/>
              <a:t> 2a,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60 </a:t>
            </a:r>
            <a:r>
              <a:rPr lang="en-US" sz="3200" dirty="0" err="1" smtClean="0"/>
              <a:t>Nghị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58/2012/NĐ-CP, </a:t>
            </a:r>
            <a:r>
              <a:rPr lang="en-US" sz="3200" dirty="0" err="1" smtClean="0"/>
              <a:t>sửa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 </a:t>
            </a:r>
            <a:r>
              <a:rPr lang="en-US" sz="3200" dirty="0" err="1" smtClean="0"/>
              <a:t>tại</a:t>
            </a:r>
            <a:r>
              <a:rPr lang="en-US" sz="3200" dirty="0" smtClean="0"/>
              <a:t> </a:t>
            </a:r>
            <a:r>
              <a:rPr lang="en-US" sz="3200" dirty="0" err="1" smtClean="0"/>
              <a:t>Khoản</a:t>
            </a:r>
            <a:r>
              <a:rPr lang="en-US" sz="3200" dirty="0" smtClean="0"/>
              <a:t> 20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1 </a:t>
            </a:r>
            <a:r>
              <a:rPr lang="en-US" sz="3200" dirty="0" err="1" smtClean="0"/>
              <a:t>Nghị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60/2015/NĐ-CP,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đó</a:t>
            </a:r>
            <a:r>
              <a:rPr lang="en-US" sz="3200" dirty="0" smtClean="0"/>
              <a:t>: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QĐ </a:t>
            </a:r>
            <a:r>
              <a:rPr lang="en-US" sz="3200" dirty="0" err="1" smtClean="0"/>
              <a:t>của</a:t>
            </a:r>
            <a:r>
              <a:rPr lang="en-US" sz="3200" dirty="0" smtClean="0"/>
              <a:t> ĐHĐCĐ </a:t>
            </a:r>
            <a:r>
              <a:rPr lang="vi-VN" sz="3200" dirty="0" smtClean="0"/>
              <a:t>có trên 50% s</a:t>
            </a:r>
            <a:r>
              <a:rPr lang="en-US" sz="3200" dirty="0" smtClean="0"/>
              <a:t>ố</a:t>
            </a:r>
            <a:r>
              <a:rPr lang="vi-VN" sz="3200" dirty="0" smtClean="0"/>
              <a:t> phiếu biểu quyết của các cổ đông không phải cổ đông lớn chấp thuận hủy </a:t>
            </a:r>
            <a:r>
              <a:rPr lang="en-US" sz="3200" dirty="0" smtClean="0"/>
              <a:t>NY, </a:t>
            </a:r>
            <a:r>
              <a:rPr lang="en-US" sz="3200" dirty="0" err="1" smtClean="0"/>
              <a:t>tỷ</a:t>
            </a:r>
            <a:r>
              <a:rPr lang="en-US" sz="3200" dirty="0" smtClean="0"/>
              <a:t> </a:t>
            </a:r>
            <a:r>
              <a:rPr lang="en-US" sz="3200" dirty="0" err="1" smtClean="0"/>
              <a:t>lệ</a:t>
            </a:r>
            <a:r>
              <a:rPr lang="en-US" sz="3200" dirty="0" smtClean="0"/>
              <a:t> </a:t>
            </a:r>
            <a:r>
              <a:rPr lang="en-US" sz="3200" dirty="0" err="1" smtClean="0"/>
              <a:t>biểu</a:t>
            </a:r>
            <a:r>
              <a:rPr lang="en-US" sz="3200" dirty="0" smtClean="0"/>
              <a:t> </a:t>
            </a:r>
            <a:r>
              <a:rPr lang="en-US" sz="3200" dirty="0" err="1" smtClean="0"/>
              <a:t>quyết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cổ</a:t>
            </a:r>
            <a:r>
              <a:rPr lang="en-US" sz="3200" dirty="0" smtClean="0"/>
              <a:t> </a:t>
            </a:r>
            <a:r>
              <a:rPr lang="en-US" sz="3200" dirty="0" err="1" smtClean="0"/>
              <a:t>đông</a:t>
            </a:r>
            <a:r>
              <a:rPr lang="en-US" sz="3200" dirty="0" smtClean="0"/>
              <a:t> </a:t>
            </a:r>
            <a:r>
              <a:rPr lang="en-US" sz="3200" dirty="0" err="1" smtClean="0"/>
              <a:t>nhỏ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toán</a:t>
            </a:r>
            <a:r>
              <a:rPr lang="en-US" sz="3200" dirty="0" smtClean="0"/>
              <a:t> </a:t>
            </a:r>
            <a:r>
              <a:rPr lang="en-US" sz="3200" dirty="0" err="1" smtClean="0"/>
              <a:t>dựa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toàn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bộ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nhỏ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ty</a:t>
            </a:r>
            <a:r>
              <a:rPr lang="en-US" sz="3200" dirty="0" smtClean="0"/>
              <a:t>.</a:t>
            </a:r>
          </a:p>
          <a:p>
            <a:pPr lvl="0" algn="just">
              <a:buFontTx/>
              <a:buChar char="-"/>
            </a:pP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vòng</a:t>
            </a:r>
            <a:r>
              <a:rPr lang="en-US" sz="3200" dirty="0" smtClean="0"/>
              <a:t> 15 </a:t>
            </a:r>
            <a:r>
              <a:rPr lang="en-US" sz="3200" dirty="0" err="1" smtClean="0"/>
              <a:t>ngày</a:t>
            </a:r>
            <a:r>
              <a:rPr lang="en-US" sz="3200" dirty="0" smtClean="0"/>
              <a:t> </a:t>
            </a:r>
            <a:r>
              <a:rPr lang="en-US" sz="3200" dirty="0" err="1" smtClean="0"/>
              <a:t>nhận</a:t>
            </a:r>
            <a:r>
              <a:rPr lang="en-US" sz="3200" dirty="0" smtClean="0"/>
              <a:t> </a:t>
            </a:r>
            <a:r>
              <a:rPr lang="en-US" sz="3200" dirty="0" err="1" smtClean="0"/>
              <a:t>đủ</a:t>
            </a:r>
            <a:r>
              <a:rPr lang="en-US" sz="3200" dirty="0" smtClean="0"/>
              <a:t> </a:t>
            </a:r>
            <a:r>
              <a:rPr lang="en-US" sz="3200" dirty="0" err="1" smtClean="0"/>
              <a:t>hồ</a:t>
            </a:r>
            <a:r>
              <a:rPr lang="en-US" sz="3200" dirty="0" smtClean="0"/>
              <a:t> </a:t>
            </a:r>
            <a:r>
              <a:rPr lang="en-US" sz="3200" dirty="0" err="1" smtClean="0"/>
              <a:t>sơ</a:t>
            </a:r>
            <a:r>
              <a:rPr lang="en-US" sz="3200" dirty="0" smtClean="0"/>
              <a:t> </a:t>
            </a:r>
            <a:r>
              <a:rPr lang="en-US" sz="3200" dirty="0" err="1" smtClean="0"/>
              <a:t>hợp</a:t>
            </a:r>
            <a:r>
              <a:rPr lang="en-US" sz="3200" dirty="0" smtClean="0"/>
              <a:t> </a:t>
            </a:r>
            <a:r>
              <a:rPr lang="en-US" sz="3200" dirty="0" err="1" smtClean="0"/>
              <a:t>lệ</a:t>
            </a:r>
            <a:r>
              <a:rPr lang="en-US" sz="3200" dirty="0" smtClean="0"/>
              <a:t>,  HOSE </a:t>
            </a:r>
            <a:r>
              <a:rPr lang="en-US" sz="3200" dirty="0" err="1" smtClean="0"/>
              <a:t>xem</a:t>
            </a:r>
            <a:r>
              <a:rPr lang="en-US" sz="3200" dirty="0" smtClean="0"/>
              <a:t> </a:t>
            </a:r>
            <a:r>
              <a:rPr lang="en-US" sz="3200" dirty="0" err="1" smtClean="0"/>
              <a:t>xét</a:t>
            </a:r>
            <a:r>
              <a:rPr lang="en-US" sz="3200" dirty="0" smtClean="0"/>
              <a:t> </a:t>
            </a:r>
            <a:r>
              <a:rPr lang="en-US" sz="3200" dirty="0" err="1" smtClean="0"/>
              <a:t>chấp</a:t>
            </a:r>
            <a:r>
              <a:rPr lang="en-US" sz="3200" dirty="0" smtClean="0"/>
              <a:t> </a:t>
            </a:r>
            <a:r>
              <a:rPr lang="en-US" sz="3200" dirty="0" err="1" smtClean="0"/>
              <a:t>thuận</a:t>
            </a:r>
            <a:r>
              <a:rPr lang="en-US" sz="3200" dirty="0" smtClean="0"/>
              <a:t> </a:t>
            </a:r>
            <a:r>
              <a:rPr lang="en-US" sz="3200" dirty="0" err="1" smtClean="0"/>
              <a:t>hủy</a:t>
            </a:r>
            <a:r>
              <a:rPr lang="en-US" sz="3200" dirty="0" smtClean="0"/>
              <a:t> </a:t>
            </a:r>
            <a:r>
              <a:rPr lang="en-US" sz="3200" dirty="0" err="1" smtClean="0"/>
              <a:t>niêm</a:t>
            </a:r>
            <a:r>
              <a:rPr lang="en-US" sz="3200" dirty="0" smtClean="0"/>
              <a:t> </a:t>
            </a:r>
            <a:r>
              <a:rPr lang="en-US" sz="3200" dirty="0" err="1" smtClean="0"/>
              <a:t>yết</a:t>
            </a:r>
            <a:endParaRPr lang="en-US" sz="2900" dirty="0" smtClean="0"/>
          </a:p>
          <a:p>
            <a:pPr algn="just">
              <a:buFontTx/>
              <a:buChar char="-"/>
            </a:pPr>
            <a:endParaRPr lang="en-US" sz="3200" dirty="0" smtClean="0"/>
          </a:p>
          <a:p>
            <a:pPr algn="just">
              <a:buFontTx/>
              <a:buChar char="-"/>
            </a:pPr>
            <a:endParaRPr lang="en-US" sz="3200" dirty="0" smtClean="0"/>
          </a:p>
          <a:p>
            <a:pPr algn="just">
              <a:buFontTx/>
              <a:buChar char="-"/>
            </a:pPr>
            <a:endParaRPr lang="en-US" sz="2900" dirty="0"/>
          </a:p>
          <a:p>
            <a:pPr algn="just"/>
            <a:endParaRPr lang="en-US" sz="3200" dirty="0"/>
          </a:p>
          <a:p>
            <a:pPr algn="just"/>
            <a:endParaRPr lang="en-US" sz="30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3769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399"/>
            <a:ext cx="8991600" cy="553265"/>
          </a:xfrm>
        </p:spPr>
        <p:txBody>
          <a:bodyPr/>
          <a:lstStyle/>
          <a:p>
            <a:pPr algn="ctr"/>
            <a:r>
              <a:rPr lang="en-US" altLang="en-US" sz="2400" b="1" dirty="0" smtClean="0"/>
              <a:t>HỦY NIÊM YẾT CHỨNG KHOÁN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MỘT SỐ LƯU Ý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just"/>
            <a:r>
              <a:rPr lang="en-US" dirty="0"/>
              <a:t>SGDCK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smtClean="0"/>
              <a:t>TCNY/CTQLQ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smtClean="0"/>
              <a:t>CBTT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khoán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 smtClean="0"/>
              <a:t>yết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endParaRPr lang="en-US" dirty="0" smtClean="0"/>
          </a:p>
          <a:p>
            <a:pPr algn="just"/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buộc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 smtClean="0"/>
              <a:t>hủy</a:t>
            </a:r>
            <a:r>
              <a:rPr lang="en-US" dirty="0" smtClean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 smtClean="0"/>
              <a:t>yết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, </a:t>
            </a:r>
            <a:r>
              <a:rPr lang="en-US" dirty="0"/>
              <a:t>SGDCK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khoán</a:t>
            </a:r>
            <a:r>
              <a:rPr lang="en-US" dirty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smtClean="0"/>
              <a:t>30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,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smtClean="0"/>
              <a:t>ĐKGD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Upcom</a:t>
            </a:r>
            <a:r>
              <a:rPr lang="en-US" dirty="0"/>
              <a:t> do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endParaRPr lang="en-US" dirty="0" smtClean="0"/>
          </a:p>
          <a:p>
            <a:pPr algn="just"/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 smtClean="0"/>
              <a:t>niêm</a:t>
            </a:r>
            <a:r>
              <a:rPr lang="en-US" dirty="0" smtClean="0"/>
              <a:t> </a:t>
            </a:r>
            <a:r>
              <a:rPr lang="en-US" dirty="0" err="1" smtClean="0"/>
              <a:t>yết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nguyện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(02) </a:t>
            </a:r>
            <a:r>
              <a:rPr lang="en-US" dirty="0" err="1"/>
              <a:t>năm</a:t>
            </a:r>
            <a:r>
              <a:rPr lang="en-US" dirty="0"/>
              <a:t>,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SGDCK</a:t>
            </a:r>
          </a:p>
          <a:p>
            <a:pPr algn="just"/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khoán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bỏ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 smtClean="0"/>
              <a:t>yết</a:t>
            </a:r>
            <a:r>
              <a:rPr lang="en-US" dirty="0" smtClean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smtClean="0"/>
              <a:t>12 </a:t>
            </a:r>
            <a:r>
              <a:rPr lang="en-US" dirty="0" err="1"/>
              <a:t>tháng</a:t>
            </a:r>
            <a:r>
              <a:rPr lang="en-US" dirty="0"/>
              <a:t>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niêm</a:t>
            </a:r>
            <a:r>
              <a:rPr lang="en-US" dirty="0"/>
              <a:t> </a:t>
            </a:r>
            <a:r>
              <a:rPr lang="en-US" dirty="0" err="1"/>
              <a:t>yết</a:t>
            </a:r>
            <a:endParaRPr lang="en-US" dirty="0"/>
          </a:p>
          <a:p>
            <a:pPr algn="just"/>
            <a:endParaRPr lang="en-US" sz="30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16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QUY CHẾ NIÊM YẾT CHỨNG KHOÁN TẠI HSX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5. NGHĨA VỤ CỦA TỔ CHỨC NIÊM YẾT  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3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399"/>
            <a:ext cx="8991600" cy="553265"/>
          </a:xfrm>
        </p:spPr>
        <p:txBody>
          <a:bodyPr/>
          <a:lstStyle/>
          <a:p>
            <a:pPr algn="ctr"/>
            <a:r>
              <a:rPr lang="en-US" sz="2400" b="1" dirty="0" smtClean="0"/>
              <a:t>NGHĨA VỤ CỦA TỔ CHỨC NIÊM YẾT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just"/>
            <a:r>
              <a:rPr lang="en-US" sz="2500" dirty="0" err="1"/>
              <a:t>Duy</a:t>
            </a:r>
            <a:r>
              <a:rPr lang="en-US" sz="2500" dirty="0"/>
              <a:t> </a:t>
            </a:r>
            <a:r>
              <a:rPr lang="en-US" sz="2500" dirty="0" err="1"/>
              <a:t>trì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điều</a:t>
            </a:r>
            <a:r>
              <a:rPr lang="en-US" sz="2500" dirty="0"/>
              <a:t> </a:t>
            </a:r>
            <a:r>
              <a:rPr lang="en-US" sz="2500" dirty="0" err="1"/>
              <a:t>kiện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 </a:t>
            </a:r>
            <a:r>
              <a:rPr lang="en-US" sz="2500" dirty="0" err="1"/>
              <a:t>theo</a:t>
            </a:r>
            <a:r>
              <a:rPr lang="en-US" sz="2500" dirty="0"/>
              <a:t> </a:t>
            </a:r>
            <a:r>
              <a:rPr lang="en-US" sz="2500" dirty="0" err="1"/>
              <a:t>quy</a:t>
            </a:r>
            <a:r>
              <a:rPr lang="en-US" sz="2500" dirty="0"/>
              <a:t> </a:t>
            </a:r>
            <a:r>
              <a:rPr lang="en-US" sz="2500" dirty="0" err="1" smtClean="0"/>
              <a:t>định</a:t>
            </a:r>
            <a:endParaRPr lang="en-US" sz="2500" dirty="0" smtClean="0"/>
          </a:p>
          <a:p>
            <a:pPr algn="just"/>
            <a:r>
              <a:rPr lang="en-US" sz="2500" dirty="0"/>
              <a:t>Ban </a:t>
            </a:r>
            <a:r>
              <a:rPr lang="en-US" sz="2500" dirty="0" err="1"/>
              <a:t>hành</a:t>
            </a:r>
            <a:r>
              <a:rPr lang="en-US" sz="2500" dirty="0"/>
              <a:t> </a:t>
            </a:r>
            <a:r>
              <a:rPr lang="en-US" sz="2500" dirty="0" err="1"/>
              <a:t>Điều</a:t>
            </a:r>
            <a:r>
              <a:rPr lang="en-US" sz="2500" dirty="0"/>
              <a:t> </a:t>
            </a:r>
            <a:r>
              <a:rPr lang="en-US" sz="2500" dirty="0" err="1"/>
              <a:t>lệ</a:t>
            </a:r>
            <a:r>
              <a:rPr lang="en-US" sz="2500" dirty="0"/>
              <a:t> </a:t>
            </a:r>
            <a:r>
              <a:rPr lang="en-US" sz="2500" dirty="0" err="1"/>
              <a:t>công</a:t>
            </a:r>
            <a:r>
              <a:rPr lang="en-US" sz="2500" dirty="0"/>
              <a:t> </a:t>
            </a:r>
            <a:r>
              <a:rPr lang="en-US" sz="2500" dirty="0" err="1"/>
              <a:t>ty</a:t>
            </a:r>
            <a:r>
              <a:rPr lang="en-US" sz="2500" dirty="0"/>
              <a:t> </a:t>
            </a:r>
            <a:r>
              <a:rPr lang="en-US" sz="2500" dirty="0" err="1"/>
              <a:t>không</a:t>
            </a:r>
            <a:r>
              <a:rPr lang="en-US" sz="2500" dirty="0"/>
              <a:t> </a:t>
            </a:r>
            <a:r>
              <a:rPr lang="en-US" sz="2500" dirty="0" err="1"/>
              <a:t>trái</a:t>
            </a:r>
            <a:r>
              <a:rPr lang="en-US" sz="2500" dirty="0"/>
              <a:t> </a:t>
            </a:r>
            <a:r>
              <a:rPr lang="en-US" sz="2500" dirty="0" err="1"/>
              <a:t>với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quy</a:t>
            </a:r>
            <a:r>
              <a:rPr lang="en-US" sz="2500" dirty="0"/>
              <a:t> </a:t>
            </a:r>
            <a:r>
              <a:rPr lang="en-US" sz="2500" dirty="0" err="1"/>
              <a:t>định</a:t>
            </a:r>
            <a:r>
              <a:rPr lang="en-US" sz="2500" dirty="0"/>
              <a:t> </a:t>
            </a:r>
            <a:r>
              <a:rPr lang="en-US" sz="2500" dirty="0" err="1"/>
              <a:t>tại</a:t>
            </a:r>
            <a:r>
              <a:rPr lang="en-US" sz="2500" dirty="0"/>
              <a:t> </a:t>
            </a:r>
            <a:r>
              <a:rPr lang="en-US" sz="2500" dirty="0" err="1"/>
              <a:t>Luật</a:t>
            </a:r>
            <a:r>
              <a:rPr lang="en-US" sz="2500" dirty="0"/>
              <a:t> </a:t>
            </a:r>
            <a:r>
              <a:rPr lang="en-US" sz="2500" dirty="0" err="1"/>
              <a:t>doanh</a:t>
            </a:r>
            <a:r>
              <a:rPr lang="en-US" sz="2500" dirty="0"/>
              <a:t> </a:t>
            </a:r>
            <a:r>
              <a:rPr lang="en-US" sz="2500" dirty="0" err="1"/>
              <a:t>nghiệp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văn</a:t>
            </a:r>
            <a:r>
              <a:rPr lang="en-US" sz="2500" dirty="0"/>
              <a:t> </a:t>
            </a:r>
            <a:r>
              <a:rPr lang="en-US" sz="2500" dirty="0" err="1"/>
              <a:t>bản</a:t>
            </a:r>
            <a:r>
              <a:rPr lang="en-US" sz="2500" dirty="0"/>
              <a:t> </a:t>
            </a:r>
            <a:r>
              <a:rPr lang="en-US" sz="2500" dirty="0" err="1"/>
              <a:t>pháp</a:t>
            </a:r>
            <a:r>
              <a:rPr lang="en-US" sz="2500" dirty="0"/>
              <a:t> </a:t>
            </a:r>
            <a:r>
              <a:rPr lang="en-US" sz="2500" dirty="0" err="1"/>
              <a:t>luật</a:t>
            </a:r>
            <a:r>
              <a:rPr lang="en-US" sz="2500" dirty="0"/>
              <a:t> </a:t>
            </a:r>
            <a:r>
              <a:rPr lang="en-US" sz="2500" dirty="0" err="1"/>
              <a:t>có</a:t>
            </a:r>
            <a:r>
              <a:rPr lang="en-US" sz="2500" dirty="0"/>
              <a:t> </a:t>
            </a:r>
            <a:r>
              <a:rPr lang="en-US" sz="2500" dirty="0" err="1"/>
              <a:t>liên</a:t>
            </a:r>
            <a:r>
              <a:rPr lang="en-US" sz="2500" dirty="0"/>
              <a:t> </a:t>
            </a:r>
            <a:r>
              <a:rPr lang="en-US" sz="2500" dirty="0" err="1"/>
              <a:t>quan</a:t>
            </a:r>
            <a:r>
              <a:rPr lang="en-US" sz="2500" dirty="0"/>
              <a:t>, </a:t>
            </a:r>
            <a:r>
              <a:rPr lang="en-US" sz="2500" dirty="0" err="1"/>
              <a:t>tuân</a:t>
            </a:r>
            <a:r>
              <a:rPr lang="en-US" sz="2500" dirty="0"/>
              <a:t> </a:t>
            </a:r>
            <a:r>
              <a:rPr lang="en-US" sz="2500" dirty="0" err="1"/>
              <a:t>thủ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quy</a:t>
            </a:r>
            <a:r>
              <a:rPr lang="en-US" sz="2500" dirty="0"/>
              <a:t> </a:t>
            </a:r>
            <a:r>
              <a:rPr lang="en-US" sz="2500" dirty="0" err="1"/>
              <a:t>định</a:t>
            </a:r>
            <a:r>
              <a:rPr lang="en-US" sz="2500" dirty="0"/>
              <a:t> </a:t>
            </a:r>
            <a:r>
              <a:rPr lang="en-US" sz="2500" dirty="0" err="1"/>
              <a:t>về</a:t>
            </a:r>
            <a:r>
              <a:rPr lang="en-US" sz="2500" dirty="0"/>
              <a:t> </a:t>
            </a:r>
            <a:r>
              <a:rPr lang="en-US" sz="2500" dirty="0" err="1"/>
              <a:t>quản</a:t>
            </a:r>
            <a:r>
              <a:rPr lang="en-US" sz="2500" dirty="0"/>
              <a:t> </a:t>
            </a:r>
            <a:r>
              <a:rPr lang="en-US" sz="2500" dirty="0" err="1"/>
              <a:t>trị</a:t>
            </a:r>
            <a:r>
              <a:rPr lang="en-US" sz="2500" dirty="0"/>
              <a:t> </a:t>
            </a:r>
            <a:r>
              <a:rPr lang="en-US" sz="2500" dirty="0" err="1"/>
              <a:t>công</a:t>
            </a:r>
            <a:r>
              <a:rPr lang="en-US" sz="2500" dirty="0"/>
              <a:t> </a:t>
            </a:r>
            <a:r>
              <a:rPr lang="en-US" sz="2500" dirty="0" err="1"/>
              <a:t>ty</a:t>
            </a:r>
            <a:r>
              <a:rPr lang="en-US" sz="2500" dirty="0"/>
              <a:t> </a:t>
            </a:r>
            <a:r>
              <a:rPr lang="en-US" sz="2500" dirty="0" err="1"/>
              <a:t>áp</a:t>
            </a:r>
            <a:r>
              <a:rPr lang="en-US" sz="2500" dirty="0"/>
              <a:t> </a:t>
            </a:r>
            <a:r>
              <a:rPr lang="en-US" sz="2500" dirty="0" err="1"/>
              <a:t>dụng</a:t>
            </a:r>
            <a:r>
              <a:rPr lang="en-US" sz="2500" dirty="0"/>
              <a:t> </a:t>
            </a:r>
            <a:r>
              <a:rPr lang="en-US" sz="2500" dirty="0" err="1"/>
              <a:t>cho</a:t>
            </a:r>
            <a:r>
              <a:rPr lang="en-US" sz="2500" dirty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/>
              <a:t>ty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 smtClean="0"/>
              <a:t>yết</a:t>
            </a:r>
            <a:endParaRPr lang="en-US" sz="2500" dirty="0" smtClean="0"/>
          </a:p>
          <a:p>
            <a:pPr algn="just"/>
            <a:r>
              <a:rPr lang="en-US" sz="2500" dirty="0" err="1"/>
              <a:t>Thực</a:t>
            </a:r>
            <a:r>
              <a:rPr lang="en-US" sz="2500" dirty="0"/>
              <a:t> </a:t>
            </a:r>
            <a:r>
              <a:rPr lang="en-US" sz="2500" dirty="0" err="1"/>
              <a:t>hiện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nghĩa</a:t>
            </a:r>
            <a:r>
              <a:rPr lang="en-US" sz="2500" dirty="0"/>
              <a:t> </a:t>
            </a:r>
            <a:r>
              <a:rPr lang="en-US" sz="2500" dirty="0" err="1"/>
              <a:t>vụ</a:t>
            </a:r>
            <a:r>
              <a:rPr lang="en-US" sz="2500" dirty="0"/>
              <a:t> </a:t>
            </a:r>
            <a:r>
              <a:rPr lang="en-US" sz="2500" dirty="0" err="1"/>
              <a:t>công</a:t>
            </a:r>
            <a:r>
              <a:rPr lang="en-US" sz="2500" dirty="0"/>
              <a:t> </a:t>
            </a:r>
            <a:r>
              <a:rPr lang="en-US" sz="2500" dirty="0" err="1"/>
              <a:t>bố</a:t>
            </a:r>
            <a:r>
              <a:rPr lang="en-US" sz="2500" dirty="0"/>
              <a:t> </a:t>
            </a:r>
            <a:r>
              <a:rPr lang="en-US" sz="2500" dirty="0" err="1"/>
              <a:t>thông</a:t>
            </a:r>
            <a:r>
              <a:rPr lang="en-US" sz="2500" dirty="0"/>
              <a:t> tin </a:t>
            </a:r>
            <a:r>
              <a:rPr lang="en-US" sz="2500" dirty="0" err="1"/>
              <a:t>áp</a:t>
            </a:r>
            <a:r>
              <a:rPr lang="en-US" sz="2500" dirty="0"/>
              <a:t> </a:t>
            </a:r>
            <a:r>
              <a:rPr lang="en-US" sz="2500" dirty="0" err="1"/>
              <a:t>dụng</a:t>
            </a:r>
            <a:r>
              <a:rPr lang="en-US" sz="2500" dirty="0"/>
              <a:t> </a:t>
            </a:r>
            <a:r>
              <a:rPr lang="en-US" sz="2500" dirty="0" err="1"/>
              <a:t>cho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công</a:t>
            </a:r>
            <a:r>
              <a:rPr lang="en-US" sz="2500" dirty="0"/>
              <a:t> </a:t>
            </a:r>
            <a:r>
              <a:rPr lang="en-US" sz="2500" dirty="0" err="1"/>
              <a:t>ty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/</a:t>
            </a:r>
            <a:r>
              <a:rPr lang="en-US" sz="2500" dirty="0" err="1"/>
              <a:t>quỹ</a:t>
            </a:r>
            <a:r>
              <a:rPr lang="en-US" sz="2500" dirty="0"/>
              <a:t> </a:t>
            </a:r>
            <a:r>
              <a:rPr lang="en-US" sz="2500" dirty="0" err="1"/>
              <a:t>đầu</a:t>
            </a:r>
            <a:r>
              <a:rPr lang="en-US" sz="2500" dirty="0"/>
              <a:t> </a:t>
            </a:r>
            <a:r>
              <a:rPr lang="en-US" sz="2500" dirty="0" err="1" smtClean="0"/>
              <a:t>tư</a:t>
            </a:r>
            <a:endParaRPr lang="en-US" sz="2500" dirty="0" smtClean="0"/>
          </a:p>
          <a:p>
            <a:pPr algn="just"/>
            <a:r>
              <a:rPr lang="en-US" sz="2500" dirty="0" err="1"/>
              <a:t>Nộp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khoản</a:t>
            </a:r>
            <a:r>
              <a:rPr lang="en-US" sz="2500" dirty="0"/>
              <a:t> </a:t>
            </a:r>
            <a:r>
              <a:rPr lang="en-US" sz="2500" dirty="0" err="1"/>
              <a:t>phí</a:t>
            </a:r>
            <a:r>
              <a:rPr lang="en-US" sz="2500" dirty="0"/>
              <a:t> </a:t>
            </a:r>
            <a:r>
              <a:rPr lang="en-US" sz="2500" dirty="0" err="1"/>
              <a:t>liên</a:t>
            </a:r>
            <a:r>
              <a:rPr lang="en-US" sz="2500" dirty="0"/>
              <a:t> </a:t>
            </a:r>
            <a:r>
              <a:rPr lang="en-US" sz="2500" dirty="0" err="1"/>
              <a:t>quan</a:t>
            </a:r>
            <a:r>
              <a:rPr lang="en-US" sz="2500" dirty="0"/>
              <a:t> </a:t>
            </a:r>
            <a:r>
              <a:rPr lang="en-US" sz="2500" dirty="0" err="1"/>
              <a:t>theo</a:t>
            </a:r>
            <a:r>
              <a:rPr lang="en-US" sz="2500" dirty="0"/>
              <a:t> </a:t>
            </a:r>
            <a:r>
              <a:rPr lang="en-US" sz="2500" dirty="0" err="1"/>
              <a:t>quy</a:t>
            </a:r>
            <a:r>
              <a:rPr lang="en-US" sz="2500" dirty="0"/>
              <a:t> </a:t>
            </a:r>
            <a:r>
              <a:rPr lang="en-US" sz="2500" dirty="0" err="1" smtClean="0"/>
              <a:t>định</a:t>
            </a:r>
            <a:endParaRPr lang="en-US" sz="2500" dirty="0" smtClean="0"/>
          </a:p>
          <a:p>
            <a:pPr algn="just"/>
            <a:r>
              <a:rPr lang="en-US" sz="2500" dirty="0" err="1"/>
              <a:t>Thực</a:t>
            </a:r>
            <a:r>
              <a:rPr lang="en-US" sz="2500" dirty="0"/>
              <a:t> </a:t>
            </a:r>
            <a:r>
              <a:rPr lang="en-US" sz="2500" dirty="0" err="1"/>
              <a:t>hiện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cam </a:t>
            </a:r>
            <a:r>
              <a:rPr lang="en-US" sz="2500" dirty="0" err="1"/>
              <a:t>kết</a:t>
            </a:r>
            <a:r>
              <a:rPr lang="en-US" sz="2500" dirty="0"/>
              <a:t> </a:t>
            </a:r>
            <a:r>
              <a:rPr lang="en-US" sz="2500" dirty="0" err="1"/>
              <a:t>đối</a:t>
            </a:r>
            <a:r>
              <a:rPr lang="en-US" sz="2500" dirty="0"/>
              <a:t> </a:t>
            </a:r>
            <a:r>
              <a:rPr lang="en-US" sz="2500" dirty="0" err="1"/>
              <a:t>với</a:t>
            </a:r>
            <a:r>
              <a:rPr lang="en-US" sz="2500" dirty="0"/>
              <a:t> </a:t>
            </a:r>
            <a:r>
              <a:rPr lang="en-US" sz="2500" dirty="0" smtClean="0"/>
              <a:t>SGDCK</a:t>
            </a:r>
          </a:p>
          <a:p>
            <a:pPr algn="just"/>
            <a:r>
              <a:rPr lang="en-US" sz="2500" dirty="0" err="1"/>
              <a:t>Cập</a:t>
            </a:r>
            <a:r>
              <a:rPr lang="en-US" sz="2500" dirty="0"/>
              <a:t> </a:t>
            </a:r>
            <a:r>
              <a:rPr lang="en-US" sz="2500" dirty="0" err="1"/>
              <a:t>nhật</a:t>
            </a:r>
            <a:r>
              <a:rPr lang="en-US" sz="2500" dirty="0"/>
              <a:t> </a:t>
            </a:r>
            <a:r>
              <a:rPr lang="en-US" sz="2500" dirty="0" err="1"/>
              <a:t>thường</a:t>
            </a:r>
            <a:r>
              <a:rPr lang="en-US" sz="2500" dirty="0"/>
              <a:t> </a:t>
            </a:r>
            <a:r>
              <a:rPr lang="en-US" sz="2500" dirty="0" err="1"/>
              <a:t>xuyên</a:t>
            </a:r>
            <a:r>
              <a:rPr lang="en-US" sz="2500" dirty="0"/>
              <a:t>, </a:t>
            </a:r>
            <a:r>
              <a:rPr lang="en-US" sz="2500" dirty="0" err="1"/>
              <a:t>nghiên</a:t>
            </a:r>
            <a:r>
              <a:rPr lang="en-US" sz="2500" dirty="0"/>
              <a:t> </a:t>
            </a:r>
            <a:r>
              <a:rPr lang="en-US" sz="2500" dirty="0" err="1"/>
              <a:t>cứu</a:t>
            </a:r>
            <a:r>
              <a:rPr lang="en-US" sz="2500" dirty="0"/>
              <a:t> </a:t>
            </a:r>
            <a:r>
              <a:rPr lang="en-US" sz="2500" dirty="0" err="1"/>
              <a:t>đầy</a:t>
            </a:r>
            <a:r>
              <a:rPr lang="en-US" sz="2500" dirty="0"/>
              <a:t> </a:t>
            </a:r>
            <a:r>
              <a:rPr lang="en-US" sz="2500" dirty="0" err="1"/>
              <a:t>đủ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thực</a:t>
            </a:r>
            <a:r>
              <a:rPr lang="en-US" sz="2500" dirty="0"/>
              <a:t> </a:t>
            </a:r>
            <a:r>
              <a:rPr lang="en-US" sz="2500" dirty="0" err="1"/>
              <a:t>hiện</a:t>
            </a:r>
            <a:r>
              <a:rPr lang="en-US" sz="2500" dirty="0"/>
              <a:t> </a:t>
            </a:r>
            <a:r>
              <a:rPr lang="en-US" sz="2500" dirty="0" err="1"/>
              <a:t>nghiêm</a:t>
            </a:r>
            <a:r>
              <a:rPr lang="en-US" sz="2500" dirty="0"/>
              <a:t> </a:t>
            </a:r>
            <a:r>
              <a:rPr lang="en-US" sz="2500" dirty="0" err="1"/>
              <a:t>chỉnh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quy</a:t>
            </a:r>
            <a:r>
              <a:rPr lang="en-US" sz="2500" dirty="0"/>
              <a:t> </a:t>
            </a:r>
            <a:r>
              <a:rPr lang="en-US" sz="2500" dirty="0" err="1"/>
              <a:t>chế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SGDCK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quy</a:t>
            </a:r>
            <a:r>
              <a:rPr lang="en-US" sz="2500" dirty="0"/>
              <a:t> </a:t>
            </a:r>
            <a:r>
              <a:rPr lang="en-US" sz="2500" dirty="0" err="1"/>
              <a:t>định</a:t>
            </a:r>
            <a:r>
              <a:rPr lang="en-US" sz="2500" dirty="0"/>
              <a:t> </a:t>
            </a:r>
            <a:r>
              <a:rPr lang="en-US" sz="2500" dirty="0" err="1"/>
              <a:t>pháp</a:t>
            </a:r>
            <a:r>
              <a:rPr lang="en-US" sz="2500" dirty="0"/>
              <a:t> </a:t>
            </a:r>
            <a:r>
              <a:rPr lang="en-US" sz="2500" dirty="0" err="1"/>
              <a:t>luật</a:t>
            </a:r>
            <a:r>
              <a:rPr lang="en-US" sz="2500" dirty="0"/>
              <a:t> </a:t>
            </a:r>
            <a:r>
              <a:rPr lang="en-US" sz="2500" dirty="0" err="1"/>
              <a:t>về</a:t>
            </a:r>
            <a:r>
              <a:rPr lang="en-US" sz="2500" dirty="0"/>
              <a:t> </a:t>
            </a:r>
            <a:r>
              <a:rPr lang="en-US" sz="2500" dirty="0" err="1"/>
              <a:t>chứng</a:t>
            </a:r>
            <a:r>
              <a:rPr lang="en-US" sz="2500" dirty="0"/>
              <a:t> </a:t>
            </a:r>
            <a:r>
              <a:rPr lang="en-US" sz="2500" dirty="0" err="1"/>
              <a:t>khoán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thị</a:t>
            </a:r>
            <a:r>
              <a:rPr lang="en-US" sz="2500" dirty="0"/>
              <a:t> </a:t>
            </a:r>
            <a:r>
              <a:rPr lang="en-US" sz="2500" dirty="0" err="1"/>
              <a:t>trường</a:t>
            </a:r>
            <a:r>
              <a:rPr lang="en-US" sz="2500" dirty="0"/>
              <a:t> </a:t>
            </a:r>
            <a:r>
              <a:rPr lang="en-US" sz="2500" dirty="0" err="1"/>
              <a:t>chứng</a:t>
            </a:r>
            <a:r>
              <a:rPr lang="en-US" sz="2500" dirty="0"/>
              <a:t> </a:t>
            </a:r>
            <a:r>
              <a:rPr lang="en-US" sz="2500" dirty="0" err="1"/>
              <a:t>khoán</a:t>
            </a:r>
            <a:endParaRPr lang="en-US" sz="2500" dirty="0"/>
          </a:p>
          <a:p>
            <a:pPr marL="0" indent="0" algn="just">
              <a:buNone/>
            </a:pPr>
            <a:endParaRPr lang="en-US" sz="3200" dirty="0"/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8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28600" y="838201"/>
            <a:ext cx="8839200" cy="5181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threePt" dir="t"/>
            </a:scene3d>
            <a:sp3d>
              <a:bevelB w="57150" h="38100" prst="artDeco"/>
            </a:sp3d>
          </a:bodyPr>
          <a:lstStyle/>
          <a:p>
            <a:pPr marL="514350" indent="-514350" algn="ctr">
              <a:lnSpc>
                <a:spcPct val="200000"/>
              </a:lnSpc>
              <a:buFont typeface="Calibri" pitchFamily="34" charset="0"/>
              <a:buNone/>
              <a:defRPr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CÁM ƠN QUÝ VỊ ĐÃ </a:t>
            </a:r>
          </a:p>
          <a:p>
            <a:pPr marL="514350" indent="-514350" algn="ctr">
              <a:lnSpc>
                <a:spcPct val="200000"/>
              </a:lnSpc>
              <a:buFont typeface="Calibri" pitchFamily="34" charset="0"/>
              <a:buNone/>
              <a:defRPr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QUAN TÂM THEO DÕI</a:t>
            </a:r>
          </a:p>
          <a:p>
            <a:pPr marL="365760" indent="-514350">
              <a:spcBef>
                <a:spcPts val="0"/>
              </a:spcBef>
              <a:buFont typeface="Calibri" pitchFamily="34" charset="0"/>
              <a:buNone/>
              <a:defRPr/>
            </a:pPr>
            <a:endParaRPr lang="en-US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65760" indent="-514350">
              <a:spcBef>
                <a:spcPts val="0"/>
              </a:spcBef>
              <a:buFont typeface="Calibri" pitchFamily="34" charset="0"/>
              <a:buNone/>
              <a:defRPr/>
            </a:pPr>
            <a:endParaRPr lang="en-US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just">
              <a:buFontTx/>
              <a:buChar char="-"/>
              <a:defRPr/>
            </a:pPr>
            <a:endParaRPr lang="en-US" sz="2600" dirty="0" smtClean="0">
              <a:solidFill>
                <a:schemeClr val="accent4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514350" indent="-514350" algn="just">
              <a:buFont typeface="Calibri" pitchFamily="34" charset="0"/>
              <a:buNone/>
              <a:defRPr/>
            </a:pPr>
            <a:endParaRPr lang="en-US" sz="2600" dirty="0" smtClean="0">
              <a:solidFill>
                <a:schemeClr val="accent4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01581F-E7BC-4353-BAB8-B112FD142B21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0" hangingPunct="0"/>
            <a:r>
              <a:rPr lang="en-US" altLang="en-US" sz="1800" smtClean="0">
                <a:latin typeface="Arial" charset="0"/>
                <a:cs typeface="Arial" charset="0"/>
              </a:rPr>
              <a:t>www.hsx.vn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GIỚI THIỆU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CĂN CỨ BAN HÀNH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Luật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70/2006/QH11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29/6/2006;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Luật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sửa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đổi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bổ</a:t>
            </a:r>
            <a:r>
              <a:rPr lang="en-US" sz="2000" dirty="0" smtClean="0">
                <a:solidFill>
                  <a:schemeClr val="tx1"/>
                </a:solidFill>
              </a:rPr>
              <a:t> sung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điều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Luật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62/2010/QH12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24/11/2010; 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Nghị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58/2012/NĐ-CP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20/07/2012 </a:t>
            </a:r>
            <a:r>
              <a:rPr lang="en-US" sz="2000" dirty="0" err="1" smtClean="0">
                <a:solidFill>
                  <a:schemeClr val="tx1"/>
                </a:solidFill>
              </a:rPr>
              <a:t>quy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chi </a:t>
            </a:r>
            <a:r>
              <a:rPr lang="en-US" sz="2000" dirty="0" err="1" smtClean="0">
                <a:solidFill>
                  <a:schemeClr val="tx1"/>
                </a:solidFill>
              </a:rPr>
              <a:t>tiết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hướng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dẫn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hành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điều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Luật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Luật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sửa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đổi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bổ</a:t>
            </a:r>
            <a:r>
              <a:rPr lang="en-US" sz="2000" dirty="0" smtClean="0">
                <a:solidFill>
                  <a:schemeClr val="tx1"/>
                </a:solidFill>
              </a:rPr>
              <a:t> sung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điều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Luật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Nghị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60/2015/NĐ-CP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26/06/2015 </a:t>
            </a:r>
            <a:r>
              <a:rPr lang="en-US" sz="2000" dirty="0" err="1" smtClean="0">
                <a:solidFill>
                  <a:schemeClr val="tx1"/>
                </a:solidFill>
              </a:rPr>
              <a:t>sửa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đổi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bổ</a:t>
            </a:r>
            <a:r>
              <a:rPr lang="en-US" sz="2000" dirty="0" smtClean="0">
                <a:solidFill>
                  <a:schemeClr val="tx1"/>
                </a:solidFill>
              </a:rPr>
              <a:t> sung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điều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58/2012/NĐ-CP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20/07/2012;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Thông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229/2012/TT-BTC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27/12/2012 </a:t>
            </a:r>
            <a:r>
              <a:rPr lang="en-US" sz="2000" dirty="0" err="1" smtClean="0">
                <a:solidFill>
                  <a:schemeClr val="tx1"/>
                </a:solidFill>
              </a:rPr>
              <a:t>hướng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dẫn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thành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quản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lý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quỹ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hoán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đổi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mục</a:t>
            </a:r>
            <a:r>
              <a:rPr lang="en-US" sz="2000" dirty="0" smtClean="0">
                <a:solidFill>
                  <a:schemeClr val="tx1"/>
                </a:solidFill>
              </a:rPr>
              <a:t>;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Thông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202/2015/TT-BTC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18/12/2015 </a:t>
            </a:r>
            <a:r>
              <a:rPr lang="en-US" sz="2000" dirty="0" err="1" smtClean="0">
                <a:solidFill>
                  <a:schemeClr val="tx1"/>
                </a:solidFill>
              </a:rPr>
              <a:t>hướng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dẫn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về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niêm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yết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trên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giao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dịch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Thông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155/TT-BTC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06/10/2015 </a:t>
            </a:r>
            <a:r>
              <a:rPr lang="en-US" sz="2000" dirty="0" err="1" smtClean="0">
                <a:solidFill>
                  <a:schemeClr val="tx1"/>
                </a:solidFill>
              </a:rPr>
              <a:t>hướng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dẫn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công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thông</a:t>
            </a:r>
            <a:r>
              <a:rPr lang="en-US" sz="2000" dirty="0" smtClean="0">
                <a:solidFill>
                  <a:schemeClr val="tx1"/>
                </a:solidFill>
              </a:rPr>
              <a:t> tin </a:t>
            </a:r>
            <a:r>
              <a:rPr lang="en-US" sz="2000" dirty="0" err="1" smtClean="0">
                <a:solidFill>
                  <a:schemeClr val="tx1"/>
                </a:solidFill>
              </a:rPr>
              <a:t>trên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trường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khoán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85050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GIỚI THIỆU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LÝ DO BAN HÀNH QUY CHẾ NIÊM YẾT</a:t>
            </a:r>
          </a:p>
          <a:p>
            <a:pPr>
              <a:buNone/>
            </a:pPr>
            <a:endParaRPr lang="en-US" sz="2000" dirty="0" smtClean="0"/>
          </a:p>
          <a:p>
            <a:pPr algn="just"/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Nghị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số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60/2015/NĐ-CP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sửa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đổi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bổ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sung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một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số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điều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của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Nghị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58/2012/NĐ-CP;</a:t>
            </a:r>
          </a:p>
          <a:p>
            <a:pPr algn="just"/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202/2015/TT-BTC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hướng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dẫn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về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chứng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khoán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thay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thế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73/2013/TT-BTC;</a:t>
            </a:r>
          </a:p>
          <a:p>
            <a:pPr algn="just"/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162/2015/TT-BTC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hướng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dẫn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về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chào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bán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chứng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khoán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thay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thế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204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và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130;</a:t>
            </a:r>
          </a:p>
          <a:p>
            <a:pPr algn="just"/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155/2015/TT-BTC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hướng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dẫn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công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bố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tin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trên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TTCK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thay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thế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52/2012/TT-BTC</a:t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1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GIỚI THIỆU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MỘT SỐ NỘI DUNG THAY ĐỔI CHÍNH</a:t>
            </a:r>
          </a:p>
          <a:p>
            <a:pPr algn="just"/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Cập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nhật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đến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chứng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chỉ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quỹ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ETF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điều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kiện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hồ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sơ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thay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đổi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xử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lý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vi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phạm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…)</a:t>
            </a:r>
          </a:p>
          <a:p>
            <a:pPr algn="just"/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Chỉnh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sửa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thay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đổi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của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công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hợp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nhất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sáp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hoán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đổi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và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nội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dung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mới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hồ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sơ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thủ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tục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…)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tại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202/2015/TT-BTC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Bổ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sung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xử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lý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vi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phạm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Nhắc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nhở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toàn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thị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cụ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thể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một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hợp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cảnh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báo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kiểm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soát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kiểm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soát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đặc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biệt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tạm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ngừng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giao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dịch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Bổ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sung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quy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định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hủy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hợp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hợp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nhất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sáp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hoán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đổi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thủ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tục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đưa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cổ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phiếu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hủy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niêm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yết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sang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giao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dịch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tại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thị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UPCoM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37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GIỚI THIỆU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GIỚI THIỆU CHUNG VỀ QUY CHẾ</a:t>
            </a:r>
          </a:p>
          <a:p>
            <a:pPr>
              <a:buNone/>
            </a:pPr>
            <a:endParaRPr lang="en-US" sz="2000" dirty="0" smtClean="0"/>
          </a:p>
          <a:p>
            <a:pPr algn="just"/>
            <a:r>
              <a:rPr lang="en-US" sz="2500" dirty="0" err="1" smtClean="0"/>
              <a:t>Cấu</a:t>
            </a:r>
            <a:r>
              <a:rPr lang="en-US" sz="2500" dirty="0" smtClean="0"/>
              <a:t> </a:t>
            </a:r>
            <a:r>
              <a:rPr lang="en-US" sz="2500" dirty="0" err="1" smtClean="0"/>
              <a:t>trúc</a:t>
            </a:r>
            <a:r>
              <a:rPr lang="en-US" sz="2500" dirty="0" smtClean="0"/>
              <a:t>: </a:t>
            </a:r>
            <a:r>
              <a:rPr lang="en-US" sz="2500" dirty="0" err="1" smtClean="0"/>
              <a:t>Gồm</a:t>
            </a:r>
            <a:r>
              <a:rPr lang="en-US" sz="2500" dirty="0" smtClean="0"/>
              <a:t> 8 </a:t>
            </a:r>
            <a:r>
              <a:rPr lang="en-US" sz="2500" dirty="0" err="1" smtClean="0"/>
              <a:t>Chương</a:t>
            </a:r>
            <a:r>
              <a:rPr lang="en-US" sz="2500" dirty="0"/>
              <a:t>,</a:t>
            </a:r>
            <a:r>
              <a:rPr lang="en-US" sz="2500" dirty="0" smtClean="0"/>
              <a:t> 32 </a:t>
            </a:r>
            <a:r>
              <a:rPr lang="en-US" sz="2500" dirty="0" err="1" smtClean="0"/>
              <a:t>Điều</a:t>
            </a:r>
            <a:r>
              <a:rPr lang="en-US" sz="2500" dirty="0" smtClean="0"/>
              <a:t>;</a:t>
            </a:r>
          </a:p>
          <a:p>
            <a:pPr algn="just"/>
            <a:r>
              <a:rPr lang="en-US" sz="2500" dirty="0" err="1" smtClean="0"/>
              <a:t>Ngày</a:t>
            </a:r>
            <a:r>
              <a:rPr lang="en-US" sz="2500" dirty="0" smtClean="0"/>
              <a:t> ban </a:t>
            </a:r>
            <a:r>
              <a:rPr lang="en-US" sz="2500" dirty="0" err="1" smtClean="0"/>
              <a:t>hành</a:t>
            </a:r>
            <a:r>
              <a:rPr lang="en-US" sz="2500" dirty="0" smtClean="0"/>
              <a:t>: 23/08/2016, </a:t>
            </a:r>
            <a:r>
              <a:rPr lang="en-US" sz="2500" dirty="0" err="1" smtClean="0"/>
              <a:t>ngày</a:t>
            </a:r>
            <a:r>
              <a:rPr lang="en-US" sz="2500" dirty="0" smtClean="0"/>
              <a:t> </a:t>
            </a:r>
            <a:r>
              <a:rPr lang="en-US" sz="2500" dirty="0" err="1" smtClean="0"/>
              <a:t>hiệu</a:t>
            </a:r>
            <a:r>
              <a:rPr lang="en-US" sz="2500" dirty="0" smtClean="0"/>
              <a:t> </a:t>
            </a:r>
            <a:r>
              <a:rPr lang="en-US" sz="2500" dirty="0" err="1" smtClean="0"/>
              <a:t>lực</a:t>
            </a:r>
            <a:r>
              <a:rPr lang="en-US" sz="2500" dirty="0" smtClean="0"/>
              <a:t>: 12/09/2016  </a:t>
            </a:r>
          </a:p>
          <a:p>
            <a:pPr algn="just"/>
            <a:r>
              <a:rPr lang="en-US" sz="2500" dirty="0" err="1" smtClean="0"/>
              <a:t>Phạm</a:t>
            </a:r>
            <a:r>
              <a:rPr lang="en-US" sz="2500" dirty="0" smtClean="0"/>
              <a:t> vi </a:t>
            </a:r>
            <a:r>
              <a:rPr lang="en-US" sz="2500" dirty="0" err="1" smtClean="0"/>
              <a:t>điều</a:t>
            </a:r>
            <a:r>
              <a:rPr lang="en-US" sz="2500" dirty="0" smtClean="0"/>
              <a:t> </a:t>
            </a:r>
            <a:r>
              <a:rPr lang="en-US" sz="2500" dirty="0" err="1" smtClean="0"/>
              <a:t>chỉnh</a:t>
            </a:r>
            <a:r>
              <a:rPr lang="en-US" sz="2500" dirty="0" smtClean="0"/>
              <a:t>: </a:t>
            </a:r>
            <a:r>
              <a:rPr lang="en-US" sz="2500" dirty="0" err="1" smtClean="0"/>
              <a:t>trong</a:t>
            </a:r>
            <a:r>
              <a:rPr lang="en-US" sz="2500" dirty="0" smtClean="0"/>
              <a:t> </a:t>
            </a:r>
            <a:r>
              <a:rPr lang="en-US" sz="2500" dirty="0" err="1" smtClean="0"/>
              <a:t>việc</a:t>
            </a:r>
            <a:r>
              <a:rPr lang="en-US" sz="2500" dirty="0" smtClean="0"/>
              <a:t> </a:t>
            </a:r>
            <a:r>
              <a:rPr lang="en-US" sz="2500" dirty="0" err="1"/>
              <a:t>đăng</a:t>
            </a:r>
            <a:r>
              <a:rPr lang="en-US" sz="2500" dirty="0"/>
              <a:t> </a:t>
            </a:r>
            <a:r>
              <a:rPr lang="en-US" sz="2500" dirty="0" err="1"/>
              <a:t>ký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, </a:t>
            </a:r>
            <a:r>
              <a:rPr lang="en-US" sz="2500" dirty="0" err="1"/>
              <a:t>giám</a:t>
            </a:r>
            <a:r>
              <a:rPr lang="en-US" sz="2500" dirty="0"/>
              <a:t> </a:t>
            </a:r>
            <a:r>
              <a:rPr lang="en-US" sz="2500" dirty="0" err="1"/>
              <a:t>sát</a:t>
            </a:r>
            <a:r>
              <a:rPr lang="en-US" sz="2500" dirty="0"/>
              <a:t> </a:t>
            </a:r>
            <a:r>
              <a:rPr lang="en-US" sz="2500" dirty="0" err="1"/>
              <a:t>việc</a:t>
            </a:r>
            <a:r>
              <a:rPr lang="en-US" sz="2500" dirty="0"/>
              <a:t> </a:t>
            </a:r>
            <a:r>
              <a:rPr lang="en-US" sz="2500" dirty="0" err="1"/>
              <a:t>duy</a:t>
            </a:r>
            <a:r>
              <a:rPr lang="en-US" sz="2500" dirty="0"/>
              <a:t> </a:t>
            </a:r>
            <a:r>
              <a:rPr lang="en-US" sz="2500" dirty="0" err="1"/>
              <a:t>trì</a:t>
            </a:r>
            <a:r>
              <a:rPr lang="en-US" sz="2500" dirty="0"/>
              <a:t> </a:t>
            </a:r>
            <a:r>
              <a:rPr lang="en-US" sz="2500" dirty="0" err="1"/>
              <a:t>điều</a:t>
            </a:r>
            <a:r>
              <a:rPr lang="en-US" sz="2500" dirty="0"/>
              <a:t> </a:t>
            </a:r>
            <a:r>
              <a:rPr lang="en-US" sz="2500" dirty="0" err="1"/>
              <a:t>kiện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 </a:t>
            </a:r>
            <a:r>
              <a:rPr lang="en-US" sz="2500" dirty="0" err="1"/>
              <a:t>chứng</a:t>
            </a:r>
            <a:r>
              <a:rPr lang="en-US" sz="2500" dirty="0"/>
              <a:t> </a:t>
            </a:r>
            <a:r>
              <a:rPr lang="en-US" sz="2500" dirty="0" err="1"/>
              <a:t>khoán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xử</a:t>
            </a:r>
            <a:r>
              <a:rPr lang="en-US" sz="2500" dirty="0"/>
              <a:t> </a:t>
            </a:r>
            <a:r>
              <a:rPr lang="en-US" sz="2500" dirty="0" err="1"/>
              <a:t>lý</a:t>
            </a:r>
            <a:r>
              <a:rPr lang="en-US" sz="2500" dirty="0"/>
              <a:t> vi </a:t>
            </a:r>
            <a:r>
              <a:rPr lang="en-US" sz="2500" dirty="0" err="1"/>
              <a:t>phạm</a:t>
            </a:r>
            <a:r>
              <a:rPr lang="en-US" sz="2500" dirty="0"/>
              <a:t> </a:t>
            </a:r>
            <a:r>
              <a:rPr lang="en-US" sz="2500" dirty="0" err="1"/>
              <a:t>đối</a:t>
            </a:r>
            <a:r>
              <a:rPr lang="en-US" sz="2500" dirty="0"/>
              <a:t> </a:t>
            </a:r>
            <a:r>
              <a:rPr lang="en-US" sz="2500" dirty="0" err="1"/>
              <a:t>với</a:t>
            </a:r>
            <a:r>
              <a:rPr lang="en-US" sz="2500" dirty="0"/>
              <a:t> </a:t>
            </a:r>
            <a:r>
              <a:rPr lang="en-US" sz="2500" dirty="0" err="1"/>
              <a:t>chứng</a:t>
            </a:r>
            <a:r>
              <a:rPr lang="en-US" sz="2500" dirty="0"/>
              <a:t> </a:t>
            </a:r>
            <a:r>
              <a:rPr lang="en-US" sz="2500" dirty="0" err="1"/>
              <a:t>khoán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 </a:t>
            </a:r>
            <a:r>
              <a:rPr lang="en-US" sz="2500" dirty="0" err="1"/>
              <a:t>tại</a:t>
            </a:r>
            <a:r>
              <a:rPr lang="en-US" sz="2500" dirty="0"/>
              <a:t> </a:t>
            </a:r>
            <a:r>
              <a:rPr lang="en-US" sz="2500" dirty="0" smtClean="0"/>
              <a:t>HSX</a:t>
            </a:r>
          </a:p>
          <a:p>
            <a:pPr lvl="0" algn="just"/>
            <a:r>
              <a:rPr lang="en-US" sz="2500" dirty="0" err="1" smtClean="0"/>
              <a:t>Đối</a:t>
            </a:r>
            <a:r>
              <a:rPr lang="en-US" sz="2500" dirty="0" smtClean="0"/>
              <a:t> </a:t>
            </a:r>
            <a:r>
              <a:rPr lang="en-US" sz="2500" dirty="0" err="1" smtClean="0"/>
              <a:t>tượng</a:t>
            </a:r>
            <a:r>
              <a:rPr lang="en-US" sz="2500" dirty="0" smtClean="0"/>
              <a:t> </a:t>
            </a:r>
            <a:r>
              <a:rPr lang="en-US" sz="2500" dirty="0" err="1" smtClean="0"/>
              <a:t>điều</a:t>
            </a:r>
            <a:r>
              <a:rPr lang="en-US" sz="2500" dirty="0" smtClean="0"/>
              <a:t> </a:t>
            </a:r>
            <a:r>
              <a:rPr lang="en-US" sz="2500" dirty="0" err="1" smtClean="0"/>
              <a:t>chỉnh</a:t>
            </a:r>
            <a:r>
              <a:rPr lang="en-US" sz="2500" dirty="0" smtClean="0"/>
              <a:t>: </a:t>
            </a:r>
            <a:r>
              <a:rPr lang="en-US" sz="2500" dirty="0" err="1"/>
              <a:t>Tổ</a:t>
            </a:r>
            <a:r>
              <a:rPr lang="en-US" sz="2500" dirty="0"/>
              <a:t> </a:t>
            </a:r>
            <a:r>
              <a:rPr lang="en-US" sz="2500" dirty="0" err="1"/>
              <a:t>chức</a:t>
            </a:r>
            <a:r>
              <a:rPr lang="en-US" sz="2500" dirty="0"/>
              <a:t> </a:t>
            </a:r>
            <a:r>
              <a:rPr lang="en-US" sz="2500" dirty="0" err="1"/>
              <a:t>đăng</a:t>
            </a:r>
            <a:r>
              <a:rPr lang="en-US" sz="2500" dirty="0"/>
              <a:t> </a:t>
            </a:r>
            <a:r>
              <a:rPr lang="en-US" sz="2500" dirty="0" err="1"/>
              <a:t>ký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tổ</a:t>
            </a:r>
            <a:r>
              <a:rPr lang="en-US" sz="2500" dirty="0"/>
              <a:t> </a:t>
            </a:r>
            <a:r>
              <a:rPr lang="en-US" sz="2500" dirty="0" err="1"/>
              <a:t>chức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 </a:t>
            </a:r>
            <a:r>
              <a:rPr lang="en-US" sz="2500" dirty="0" err="1"/>
              <a:t>tại</a:t>
            </a:r>
            <a:r>
              <a:rPr lang="en-US" sz="2500" dirty="0"/>
              <a:t> SGDCK; </a:t>
            </a:r>
            <a:r>
              <a:rPr lang="en-US" sz="2500" dirty="0" err="1" smtClean="0"/>
              <a:t>Thành</a:t>
            </a:r>
            <a:r>
              <a:rPr lang="en-US" sz="2500" dirty="0" smtClean="0"/>
              <a:t> </a:t>
            </a:r>
            <a:r>
              <a:rPr lang="en-US" sz="2500" dirty="0" err="1"/>
              <a:t>viên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err="1"/>
              <a:t>quỹ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tổ</a:t>
            </a:r>
            <a:r>
              <a:rPr lang="en-US" sz="2500" dirty="0"/>
              <a:t> </a:t>
            </a:r>
            <a:r>
              <a:rPr lang="en-US" sz="2500" dirty="0" err="1"/>
              <a:t>chức</a:t>
            </a:r>
            <a:r>
              <a:rPr lang="en-US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/>
              <a:t>cung</a:t>
            </a:r>
            <a:r>
              <a:rPr lang="en-US" sz="2500" dirty="0"/>
              <a:t> </a:t>
            </a:r>
            <a:r>
              <a:rPr lang="en-US" sz="2500" dirty="0" err="1"/>
              <a:t>cấp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dịch</a:t>
            </a:r>
            <a:r>
              <a:rPr lang="en-US" sz="2500" dirty="0"/>
              <a:t> </a:t>
            </a:r>
            <a:r>
              <a:rPr lang="en-US" sz="2500" dirty="0" err="1"/>
              <a:t>vụ</a:t>
            </a:r>
            <a:r>
              <a:rPr lang="en-US" sz="2500" dirty="0"/>
              <a:t> </a:t>
            </a:r>
            <a:r>
              <a:rPr lang="en-US" sz="2500" dirty="0" err="1"/>
              <a:t>liên</a:t>
            </a:r>
            <a:r>
              <a:rPr lang="en-US" sz="2500" dirty="0"/>
              <a:t> </a:t>
            </a:r>
            <a:r>
              <a:rPr lang="en-US" sz="2500" dirty="0" err="1"/>
              <a:t>quan</a:t>
            </a:r>
            <a:r>
              <a:rPr lang="en-US" sz="2500" dirty="0"/>
              <a:t> </a:t>
            </a:r>
            <a:r>
              <a:rPr lang="en-US" sz="2500" dirty="0" err="1"/>
              <a:t>tới</a:t>
            </a:r>
            <a:r>
              <a:rPr lang="en-US" sz="2500" dirty="0"/>
              <a:t> </a:t>
            </a:r>
            <a:r>
              <a:rPr lang="en-US" sz="2500" dirty="0" err="1"/>
              <a:t>hoạt</a:t>
            </a:r>
            <a:r>
              <a:rPr lang="en-US" sz="2500" dirty="0"/>
              <a:t> </a:t>
            </a:r>
            <a:r>
              <a:rPr lang="en-US" sz="2500" dirty="0" err="1"/>
              <a:t>động</a:t>
            </a:r>
            <a:r>
              <a:rPr lang="en-US" sz="2500" dirty="0"/>
              <a:t> </a:t>
            </a:r>
            <a:r>
              <a:rPr lang="en-US" sz="2500" dirty="0" err="1"/>
              <a:t>huy</a:t>
            </a:r>
            <a:r>
              <a:rPr lang="en-US" sz="2500" dirty="0"/>
              <a:t> </a:t>
            </a:r>
            <a:r>
              <a:rPr lang="en-US" sz="2500" dirty="0" err="1"/>
              <a:t>động</a:t>
            </a:r>
            <a:r>
              <a:rPr lang="en-US" sz="2500" dirty="0"/>
              <a:t> </a:t>
            </a:r>
            <a:r>
              <a:rPr lang="en-US" sz="2500" dirty="0" err="1"/>
              <a:t>vốn</a:t>
            </a:r>
            <a:r>
              <a:rPr lang="en-US" sz="2500" dirty="0"/>
              <a:t>, </a:t>
            </a:r>
            <a:r>
              <a:rPr lang="en-US" sz="2500" dirty="0" err="1"/>
              <a:t>thành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quản</a:t>
            </a:r>
            <a:r>
              <a:rPr lang="en-US" sz="2500" dirty="0"/>
              <a:t> </a:t>
            </a:r>
            <a:r>
              <a:rPr lang="en-US" sz="2500" dirty="0" err="1"/>
              <a:t>lý</a:t>
            </a:r>
            <a:r>
              <a:rPr lang="en-US" sz="2500" dirty="0"/>
              <a:t> </a:t>
            </a:r>
            <a:r>
              <a:rPr lang="en-US" sz="2500" dirty="0" err="1"/>
              <a:t>quỹ</a:t>
            </a:r>
            <a:r>
              <a:rPr lang="en-US" sz="2500" dirty="0"/>
              <a:t> </a:t>
            </a:r>
            <a:r>
              <a:rPr lang="en-US" sz="2500" dirty="0" err="1"/>
              <a:t>hoán</a:t>
            </a:r>
            <a:r>
              <a:rPr lang="en-US" sz="2500" dirty="0"/>
              <a:t> </a:t>
            </a:r>
            <a:r>
              <a:rPr lang="en-US" sz="2500" dirty="0" err="1"/>
              <a:t>đổi</a:t>
            </a:r>
            <a:r>
              <a:rPr lang="en-US" sz="2500" dirty="0"/>
              <a:t> </a:t>
            </a:r>
            <a:r>
              <a:rPr lang="en-US" sz="2500" dirty="0" err="1"/>
              <a:t>danh</a:t>
            </a:r>
            <a:r>
              <a:rPr lang="en-US" sz="2500" dirty="0"/>
              <a:t> </a:t>
            </a:r>
            <a:r>
              <a:rPr lang="en-US" sz="2500" dirty="0" err="1"/>
              <a:t>mục</a:t>
            </a:r>
            <a:r>
              <a:rPr lang="en-US" sz="2500" dirty="0"/>
              <a:t>/</a:t>
            </a:r>
            <a:r>
              <a:rPr lang="en-US" sz="2500" dirty="0" err="1"/>
              <a:t>quỹ</a:t>
            </a:r>
            <a:r>
              <a:rPr lang="en-US" sz="2500" dirty="0"/>
              <a:t> </a:t>
            </a:r>
            <a:r>
              <a:rPr lang="en-US" sz="2500" dirty="0" err="1"/>
              <a:t>đầu</a:t>
            </a:r>
            <a:r>
              <a:rPr lang="en-US" sz="2500" dirty="0"/>
              <a:t> </a:t>
            </a:r>
            <a:r>
              <a:rPr lang="en-US" sz="2500" dirty="0" err="1"/>
              <a:t>tư</a:t>
            </a:r>
            <a:r>
              <a:rPr lang="en-US" sz="2500" dirty="0"/>
              <a:t> </a:t>
            </a:r>
            <a:r>
              <a:rPr lang="en-US" sz="2500" dirty="0" err="1"/>
              <a:t>hoặc</a:t>
            </a:r>
            <a:r>
              <a:rPr lang="en-US" sz="2500" dirty="0"/>
              <a:t> </a:t>
            </a:r>
            <a:r>
              <a:rPr lang="en-US" sz="2500" dirty="0" err="1"/>
              <a:t>công</a:t>
            </a:r>
            <a:r>
              <a:rPr lang="en-US" sz="2500" dirty="0"/>
              <a:t> </a:t>
            </a:r>
            <a:r>
              <a:rPr lang="en-US" sz="2500" dirty="0" err="1"/>
              <a:t>ty</a:t>
            </a:r>
            <a:r>
              <a:rPr lang="en-US" sz="2500" dirty="0"/>
              <a:t> </a:t>
            </a:r>
            <a:r>
              <a:rPr lang="en-US" sz="2500" dirty="0" err="1"/>
              <a:t>đầu</a:t>
            </a:r>
            <a:r>
              <a:rPr lang="en-US" sz="2500" dirty="0"/>
              <a:t> </a:t>
            </a:r>
            <a:r>
              <a:rPr lang="en-US" sz="2500" dirty="0" err="1"/>
              <a:t>tư</a:t>
            </a:r>
            <a:r>
              <a:rPr lang="en-US" sz="2500" dirty="0"/>
              <a:t> </a:t>
            </a:r>
            <a:r>
              <a:rPr lang="en-US" sz="2500" dirty="0" err="1"/>
              <a:t>chứng</a:t>
            </a:r>
            <a:r>
              <a:rPr lang="en-US" sz="2500" dirty="0"/>
              <a:t> </a:t>
            </a:r>
            <a:r>
              <a:rPr lang="en-US" sz="2500" dirty="0" err="1"/>
              <a:t>khoán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/</a:t>
            </a:r>
            <a:r>
              <a:rPr lang="en-US" sz="2500" dirty="0" err="1"/>
              <a:t>đăng</a:t>
            </a:r>
            <a:r>
              <a:rPr lang="en-US" sz="2500" dirty="0"/>
              <a:t> </a:t>
            </a:r>
            <a:r>
              <a:rPr lang="en-US" sz="2500" dirty="0" err="1"/>
              <a:t>ký</a:t>
            </a:r>
            <a:r>
              <a:rPr lang="en-US" sz="2500" dirty="0"/>
              <a:t> </a:t>
            </a:r>
            <a:r>
              <a:rPr lang="en-US" sz="2500" dirty="0" err="1"/>
              <a:t>niêm</a:t>
            </a:r>
            <a:r>
              <a:rPr lang="en-US" sz="2500" dirty="0"/>
              <a:t> </a:t>
            </a:r>
            <a:r>
              <a:rPr lang="en-US" sz="2500" dirty="0" err="1"/>
              <a:t>yết</a:t>
            </a:r>
            <a:r>
              <a:rPr lang="en-US" sz="2500" dirty="0"/>
              <a:t> </a:t>
            </a:r>
            <a:r>
              <a:rPr lang="en-US" sz="2500" dirty="0" err="1"/>
              <a:t>tại</a:t>
            </a:r>
            <a:r>
              <a:rPr lang="en-US" sz="2500" dirty="0"/>
              <a:t> </a:t>
            </a:r>
            <a:r>
              <a:rPr lang="en-US" sz="2500" dirty="0" smtClean="0"/>
              <a:t>SGDCK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các</a:t>
            </a:r>
            <a:r>
              <a:rPr lang="en-US" sz="2500" dirty="0" smtClean="0"/>
              <a:t> </a:t>
            </a:r>
            <a:r>
              <a:rPr lang="en-US" sz="2500" dirty="0" err="1" smtClean="0"/>
              <a:t>tổ</a:t>
            </a:r>
            <a:r>
              <a:rPr lang="en-US" sz="2500" dirty="0" smtClean="0"/>
              <a:t> </a:t>
            </a:r>
            <a:r>
              <a:rPr lang="en-US" sz="2500" dirty="0" err="1"/>
              <a:t>chức</a:t>
            </a:r>
            <a:r>
              <a:rPr lang="en-US" sz="2500" dirty="0"/>
              <a:t>, </a:t>
            </a:r>
            <a:r>
              <a:rPr lang="en-US" sz="2500" dirty="0" err="1"/>
              <a:t>cá</a:t>
            </a:r>
            <a:r>
              <a:rPr lang="en-US" sz="2500" dirty="0"/>
              <a:t> </a:t>
            </a:r>
            <a:r>
              <a:rPr lang="en-US" sz="2500" dirty="0" err="1"/>
              <a:t>nhân</a:t>
            </a:r>
            <a:r>
              <a:rPr lang="en-US" sz="2500" dirty="0"/>
              <a:t> </a:t>
            </a:r>
            <a:r>
              <a:rPr lang="en-US" sz="2500" dirty="0" err="1"/>
              <a:t>khác</a:t>
            </a:r>
            <a:r>
              <a:rPr lang="en-US" sz="2500" dirty="0"/>
              <a:t> </a:t>
            </a:r>
            <a:r>
              <a:rPr lang="en-US" sz="2500" dirty="0" err="1"/>
              <a:t>có</a:t>
            </a:r>
            <a:r>
              <a:rPr lang="en-US" sz="2500" dirty="0"/>
              <a:t> </a:t>
            </a:r>
            <a:r>
              <a:rPr lang="en-US" sz="2500" dirty="0" err="1"/>
              <a:t>liên</a:t>
            </a:r>
            <a:r>
              <a:rPr lang="en-US" sz="2500" dirty="0"/>
              <a:t> </a:t>
            </a:r>
            <a:r>
              <a:rPr lang="en-US" sz="2500" dirty="0" err="1" smtClean="0"/>
              <a:t>quan</a:t>
            </a:r>
            <a:endParaRPr lang="en-US" sz="25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5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SỞ GIAO DỊCH CHỨNG KHOÁN TP.HỒ CHÍ MINH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PHẦN II. NỘI DUNG QUY CHẾ NIÊM YẾT CHỨNG KHOÁN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QUY CHẾ NIÊM YẾT CHỨNG KHOÁN TẠI HSX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56200"/>
          </a:xfrm>
        </p:spPr>
        <p:txBody>
          <a:bodyPr/>
          <a:lstStyle/>
          <a:p>
            <a:pPr algn="ctr">
              <a:buNone/>
            </a:pPr>
            <a:r>
              <a:rPr lang="en-US" sz="3000" b="1" dirty="0" smtClean="0"/>
              <a:t>NỘI DUNG CHÍNH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259F0-4DFA-45C2-A8D7-923A9019AB5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70142321"/>
              </p:ext>
            </p:extLst>
          </p:nvPr>
        </p:nvGraphicFramePr>
        <p:xfrm>
          <a:off x="381000" y="16002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2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cdb2004c002l</Template>
  <TotalTime>13810</TotalTime>
  <Words>4191</Words>
  <Application>Microsoft Office PowerPoint</Application>
  <PresentationFormat>On-screen Show (4:3)</PresentationFormat>
  <Paragraphs>390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cdb2004c002l</vt:lpstr>
      <vt:lpstr>QUY CHẾ NIÊM YẾT TRÊN SGDCK TP.HỒ CHÍ MINH</vt:lpstr>
      <vt:lpstr>NỘI DUNG TRÌNH BÀY</vt:lpstr>
      <vt:lpstr>SỞ GIAO DỊCH CHỨNG KHOÁN TP.HỒ CHÍ MINH</vt:lpstr>
      <vt:lpstr>GIỚI THIỆU CHUNG</vt:lpstr>
      <vt:lpstr>GIỚI THIỆU CHUNG</vt:lpstr>
      <vt:lpstr>GIỚI THIỆU CHUNG</vt:lpstr>
      <vt:lpstr>GIỚI THIỆU CHUNG</vt:lpstr>
      <vt:lpstr>SỞ GIAO DỊCH CHỨNG KHOÁN TP.HỒ CHÍ MINH</vt:lpstr>
      <vt:lpstr>QUY CHẾ NIÊM YẾT CHỨNG KHOÁN TẠI HSX</vt:lpstr>
      <vt:lpstr>QUY CHẾ NIÊM YẾT CHỨNG KHOÁN TẠI HSX</vt:lpstr>
      <vt:lpstr>ĐĂNG KÝ NIÊM YẾT  ĐIỀU KIỆN ĐĂNG KÝ NIÊM YẾT CHỨNG KHOÁN</vt:lpstr>
      <vt:lpstr>ĐĂNG KÝ NIÊM YẾT  ĐIỀU KIỆN ĐĂNG KÝ NIÊM YẾT CHỨNG KHOÁN</vt:lpstr>
      <vt:lpstr>ĐĂNG KÝ NIÊM YẾT  ĐIỀU KIỆN ĐĂNG KÝ NIÊM YẾT CHỨNG KHOÁN</vt:lpstr>
      <vt:lpstr>ĐĂNG KÝ NIÊM YẾT  HỒ SƠ ĐĂNG KÝ NIÊM YẾT CHỨNG KHOÁN</vt:lpstr>
      <vt:lpstr>ĐĂNG KÝ NIÊM YẾT  QUY TRÌNH VÀ THỦ TỤC ĐĂNG KÝ NIÊM YẾT</vt:lpstr>
      <vt:lpstr>ĐĂNG KÝ NIÊM YẾT ÁP DỤNG CHO CÔNG TY HỢP NHẤT</vt:lpstr>
      <vt:lpstr>ĐĂNG KÝ NIÊM YẾT ÁP DỤNG CHO CÔNG TY NHẬN SÁP NHẬP</vt:lpstr>
      <vt:lpstr>ĐĂNG KÝ NIÊM YẾT ÁP DỤNG CHO CÔNG TY NHẬN SÁP NHẬP</vt:lpstr>
      <vt:lpstr>ĐĂNG KÝ NIÊM YẾT ÁP DỤNG CHO CÔNG TY SAU HOÁN ĐỔI</vt:lpstr>
      <vt:lpstr>QUY CHẾ NIÊM YẾT CHỨNG KHOÁN TẠI HSX</vt:lpstr>
      <vt:lpstr>THAY ĐỔI ĐĂNG KÝ NIÊM YẾT  CÁC TRƯỜNG HỢP THAY ĐỔI ĐĂNG KÝ NIÊM YẾT</vt:lpstr>
      <vt:lpstr>THAY ĐỔI ĐĂNG KÝ NIÊM YẾT  QUY TRÌNH VÀ THỦ TỤC THAY ĐỔI ĐĂNG KÝ NIÊM YẾT</vt:lpstr>
      <vt:lpstr>THAY ĐỔI ĐĂNG KÝ NIÊM YẾT  LƯU Ý KHI THAY ĐỔI ĐĂNG KÝ NIÊM YẾT</vt:lpstr>
      <vt:lpstr>QUY CHẾ NIÊM YẾT CHỨNG KHOÁN TẠI HSX</vt:lpstr>
      <vt:lpstr>XỬ LÝ VI PHẠM NHẮC NHỞ TOÀN THỊ TRƯỜNG</vt:lpstr>
      <vt:lpstr>XỬ LÝ VI PHẠM CẢNH BÁO – KIỂM SOÁT CỔ PHIẾU – TRÁI PHIẾU</vt:lpstr>
      <vt:lpstr>XỬ LÝ VI PHẠM CẢNH BÁO – KIỂM SOÁT CỔ PHIẾU – TRÁI PHIẾU</vt:lpstr>
      <vt:lpstr>XỬ LÝ VI PHẠM KIỂM SOÁT ĐẶC BIỆT</vt:lpstr>
      <vt:lpstr>XỬ LÝ VI PHẠM TẠM NGỪNG GIAO DỊCH</vt:lpstr>
      <vt:lpstr>XỬ LÝ VI PHẠM QUY TRÌNH THỰC HIỆN</vt:lpstr>
      <vt:lpstr>QUY CHẾ NIÊM YẾT CHỨNG KHOÁN TẠI HSX</vt:lpstr>
      <vt:lpstr>HỦY NIÊM YẾT CHỨNG KHOÁN HỦY BẮT BUỘC</vt:lpstr>
      <vt:lpstr>HỦY NIÊM YẾT CHỨNG KHOÁN HỦY BẮT BUỘC</vt:lpstr>
      <vt:lpstr>HỦY NIÊM YẾT CHỨNG KHOÁN HỦY TỰ NGUYỆN</vt:lpstr>
      <vt:lpstr>HỦY NIÊM YẾT CHỨNG KHOÁN MỘT SỐ LƯU Ý</vt:lpstr>
      <vt:lpstr>QUY CHẾ NIÊM YẾT CHỨNG KHOÁN TẠI HSX</vt:lpstr>
      <vt:lpstr>NGHĨA VỤ CỦA TỔ CHỨC NIÊM YẾT</vt:lpstr>
      <vt:lpstr> </vt:lpstr>
    </vt:vector>
  </TitlesOfParts>
  <Company>VN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tranghnd</dc:creator>
  <cp:lastModifiedBy>hangnv</cp:lastModifiedBy>
  <cp:revision>1278</cp:revision>
  <dcterms:created xsi:type="dcterms:W3CDTF">2012-01-31T00:50:25Z</dcterms:created>
  <dcterms:modified xsi:type="dcterms:W3CDTF">2016-12-26T02:26:44Z</dcterms:modified>
</cp:coreProperties>
</file>